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Lst>
  <p:sldSz cy="5143500" cx="9144000"/>
  <p:notesSz cx="6858000" cy="9144000"/>
  <p:embeddedFontLst>
    <p:embeddedFont>
      <p:font typeface="Garamond"/>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4A9CFDF-27E7-47F5-951D-6C9FE399060A}">
  <a:tblStyle styleId="{44A9CFDF-27E7-47F5-951D-6C9FE399060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FE7BE61-4D57-463D-9EFF-DEDECA134146}"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Garamond-bold.fntdata"/><Relationship Id="rId61" Type="http://schemas.openxmlformats.org/officeDocument/2006/relationships/font" Target="fonts/Garamond-regular.fntdata"/><Relationship Id="rId20" Type="http://schemas.openxmlformats.org/officeDocument/2006/relationships/slide" Target="slides/slide14.xml"/><Relationship Id="rId64" Type="http://schemas.openxmlformats.org/officeDocument/2006/relationships/font" Target="fonts/Garamond-boldItalic.fntdata"/><Relationship Id="rId63" Type="http://schemas.openxmlformats.org/officeDocument/2006/relationships/font" Target="fonts/Garamon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29f0365d8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29f0365d8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2a07982cb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2a07982cb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4744a0279f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4744a0279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2e8bd9b96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2e8bd9b96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29f0365d8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29f0365d8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4744a0279f_5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4744a0279f_5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4744a0279f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4744a0279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2a0cf439e5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2a0cf439e5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2a0cf439e5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2a0cf439e5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2a0cf439e5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2a0cf439e5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2e8bd9b9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2e8bd9b9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4744a0279f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4744a0279f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4744a0279f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4744a0279f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4744a0279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4744a0279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4744a0279f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4744a0279f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4744a0279f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4744a0279f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4744a0279f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34744a0279f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4744a0279f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4744a0279f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4744a0279f_3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4744a0279f_3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4744a0279f_3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4744a0279f_3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4744a0279f_3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4744a0279f_3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2e8bd9b96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2e8bd9b96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4744a0279f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34744a0279f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4744a0279f_3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4744a0279f_3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4744a0279f_5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34744a0279f_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4744a0279f_5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4744a0279f_5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4744a0279f_3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34744a0279f_3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34744a0279f_5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34744a0279f_5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4744a0279f_6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4744a0279f_6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4744a0279f_6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34744a0279f_6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4744a0279f_5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4744a0279f_5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34744a0279f_5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34744a0279f_5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2e8bd9b96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2e8bd9b96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4744a0279f_5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4744a0279f_5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4744a0279f_5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4744a0279f_5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34744a0279f_5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34744a0279f_5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4744a0279f_5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34744a0279f_5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4744a0279f_5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34744a0279f_5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34942a10f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34942a10f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34942a10f4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34942a10f4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33fcec22c9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33fcec22c9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33fdde810b9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33fdde810b9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2e8bd9b96e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32e8bd9b96e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4744a0279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4744a0279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34911b5666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34911b5666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3b24c1b95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33b24c1b95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34911b5666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34911b5666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34911b5666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34911b5666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32e8bd9b96e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32e8bd9b96e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4744a0279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4744a0279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4744a0279f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4744a0279f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4744a0279f_5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4744a0279f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2e8bd9b96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2e8bd9b96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4.png"/><Relationship Id="rId6"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1.png"/><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6.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3.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7.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18700" y="2228164"/>
            <a:ext cx="9581400" cy="649200"/>
          </a:xfrm>
          <a:prstGeom prst="rect">
            <a:avLst/>
          </a:prstGeom>
        </p:spPr>
        <p:txBody>
          <a:bodyPr anchorCtr="0" anchor="b" bIns="91425" lIns="91425" spcFirstLastPara="1" rIns="91425" wrap="square" tIns="91425">
            <a:normAutofit fontScale="90000"/>
          </a:bodyPr>
          <a:lstStyle/>
          <a:p>
            <a:pPr indent="0" lvl="0" marL="190500" rtl="0" algn="ctr">
              <a:lnSpc>
                <a:spcPct val="108000"/>
              </a:lnSpc>
              <a:spcBef>
                <a:spcPts val="0"/>
              </a:spcBef>
              <a:spcAft>
                <a:spcPts val="0"/>
              </a:spcAft>
              <a:buNone/>
            </a:pPr>
            <a:r>
              <a:t/>
            </a:r>
            <a:endParaRPr b="1" sz="1600">
              <a:latin typeface="Times New Roman"/>
              <a:ea typeface="Times New Roman"/>
              <a:cs typeface="Times New Roman"/>
              <a:sym typeface="Times New Roman"/>
            </a:endParaRPr>
          </a:p>
          <a:p>
            <a:pPr indent="0" lvl="0" marL="190500" rtl="0" algn="ctr">
              <a:lnSpc>
                <a:spcPct val="108000"/>
              </a:lnSpc>
              <a:spcBef>
                <a:spcPts val="0"/>
              </a:spcBef>
              <a:spcAft>
                <a:spcPts val="0"/>
              </a:spcAft>
              <a:buNone/>
            </a:pPr>
            <a:r>
              <a:t/>
            </a:r>
            <a:endParaRPr b="1" sz="1600">
              <a:latin typeface="Times New Roman"/>
              <a:ea typeface="Times New Roman"/>
              <a:cs typeface="Times New Roman"/>
              <a:sym typeface="Times New Roman"/>
            </a:endParaRPr>
          </a:p>
          <a:p>
            <a:pPr indent="0" lvl="0" marL="190500" rtl="0" algn="ctr">
              <a:lnSpc>
                <a:spcPct val="108000"/>
              </a:lnSpc>
              <a:spcBef>
                <a:spcPts val="0"/>
              </a:spcBef>
              <a:spcAft>
                <a:spcPts val="0"/>
              </a:spcAft>
              <a:buNone/>
            </a:pPr>
            <a:r>
              <a:t/>
            </a:r>
            <a:endParaRPr b="1" sz="1600">
              <a:latin typeface="Times New Roman"/>
              <a:ea typeface="Times New Roman"/>
              <a:cs typeface="Times New Roman"/>
              <a:sym typeface="Times New Roman"/>
            </a:endParaRPr>
          </a:p>
          <a:p>
            <a:pPr indent="0" lvl="0" marL="190500" rtl="0" algn="ctr">
              <a:lnSpc>
                <a:spcPct val="108000"/>
              </a:lnSpc>
              <a:spcBef>
                <a:spcPts val="0"/>
              </a:spcBef>
              <a:spcAft>
                <a:spcPts val="0"/>
              </a:spcAft>
              <a:buNone/>
            </a:pPr>
            <a:r>
              <a:t/>
            </a:r>
            <a:endParaRPr b="1" sz="1600">
              <a:latin typeface="Times New Roman"/>
              <a:ea typeface="Times New Roman"/>
              <a:cs typeface="Times New Roman"/>
              <a:sym typeface="Times New Roman"/>
            </a:endParaRPr>
          </a:p>
          <a:p>
            <a:pPr indent="0" lvl="0" marL="190500" rtl="0" algn="ctr">
              <a:lnSpc>
                <a:spcPct val="108000"/>
              </a:lnSpc>
              <a:spcBef>
                <a:spcPts val="0"/>
              </a:spcBef>
              <a:spcAft>
                <a:spcPts val="0"/>
              </a:spcAft>
              <a:buNone/>
            </a:pPr>
            <a:r>
              <a:t/>
            </a:r>
            <a:endParaRPr b="1" sz="1600">
              <a:latin typeface="Times New Roman"/>
              <a:ea typeface="Times New Roman"/>
              <a:cs typeface="Times New Roman"/>
              <a:sym typeface="Times New Roman"/>
            </a:endParaRPr>
          </a:p>
          <a:p>
            <a:pPr indent="0" lvl="0" marL="190500" rtl="0" algn="ctr">
              <a:lnSpc>
                <a:spcPct val="108000"/>
              </a:lnSpc>
              <a:spcBef>
                <a:spcPts val="0"/>
              </a:spcBef>
              <a:spcAft>
                <a:spcPts val="0"/>
              </a:spcAft>
              <a:buNone/>
            </a:pPr>
            <a:r>
              <a:t/>
            </a:r>
            <a:endParaRPr b="1" sz="1600">
              <a:latin typeface="Times New Roman"/>
              <a:ea typeface="Times New Roman"/>
              <a:cs typeface="Times New Roman"/>
              <a:sym typeface="Times New Roman"/>
            </a:endParaRPr>
          </a:p>
          <a:p>
            <a:pPr indent="0" lvl="0" marL="190500" rtl="0" algn="ctr">
              <a:lnSpc>
                <a:spcPct val="108000"/>
              </a:lnSpc>
              <a:spcBef>
                <a:spcPts val="0"/>
              </a:spcBef>
              <a:spcAft>
                <a:spcPts val="0"/>
              </a:spcAft>
              <a:buNone/>
            </a:pPr>
            <a:r>
              <a:t/>
            </a:r>
            <a:endParaRPr b="1" sz="1600">
              <a:latin typeface="Times New Roman"/>
              <a:ea typeface="Times New Roman"/>
              <a:cs typeface="Times New Roman"/>
              <a:sym typeface="Times New Roman"/>
            </a:endParaRPr>
          </a:p>
          <a:p>
            <a:pPr indent="0" lvl="0" marL="190500" rtl="0" algn="ctr">
              <a:lnSpc>
                <a:spcPct val="108000"/>
              </a:lnSpc>
              <a:spcBef>
                <a:spcPts val="0"/>
              </a:spcBef>
              <a:spcAft>
                <a:spcPts val="0"/>
              </a:spcAft>
              <a:buNone/>
            </a:pPr>
            <a:r>
              <a:rPr b="1" lang="en-GB" sz="2000">
                <a:latin typeface="Times New Roman"/>
                <a:ea typeface="Times New Roman"/>
                <a:cs typeface="Times New Roman"/>
                <a:sym typeface="Times New Roman"/>
              </a:rPr>
              <a:t>HySTA-NET : A </a:t>
            </a:r>
            <a:r>
              <a:rPr b="1" lang="en-GB" sz="2000">
                <a:latin typeface="Times New Roman"/>
                <a:ea typeface="Times New Roman"/>
                <a:cs typeface="Times New Roman"/>
                <a:sym typeface="Times New Roman"/>
              </a:rPr>
              <a:t> HYBRID SPATIO-TEMPORAL ATTENTION NETWORK FOR RECOGNITION OF EMERGENCY SIGNS IN INDIAN SIGN LANGUAGE</a:t>
            </a:r>
            <a:endParaRPr b="1" sz="2000">
              <a:latin typeface="Times New Roman"/>
              <a:ea typeface="Times New Roman"/>
              <a:cs typeface="Times New Roman"/>
              <a:sym typeface="Times New Roman"/>
            </a:endParaRPr>
          </a:p>
        </p:txBody>
      </p:sp>
      <p:sp>
        <p:nvSpPr>
          <p:cNvPr id="55" name="Google Shape;55;p13"/>
          <p:cNvSpPr txBox="1"/>
          <p:nvPr>
            <p:ph idx="1" type="subTitle"/>
          </p:nvPr>
        </p:nvSpPr>
        <p:spPr>
          <a:xfrm>
            <a:off x="502500" y="1310675"/>
            <a:ext cx="88602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lang="en-GB" sz="1600">
                <a:solidFill>
                  <a:schemeClr val="dk1"/>
                </a:solidFill>
                <a:latin typeface="Times New Roman"/>
                <a:ea typeface="Times New Roman"/>
                <a:cs typeface="Times New Roman"/>
                <a:sym typeface="Times New Roman"/>
              </a:rPr>
              <a:t>Department Of Computer Science And Engineering, </a:t>
            </a:r>
            <a:endParaRPr sz="16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lang="en-GB" sz="1600">
                <a:solidFill>
                  <a:schemeClr val="dk1"/>
                </a:solidFill>
                <a:latin typeface="Times New Roman"/>
                <a:ea typeface="Times New Roman"/>
                <a:cs typeface="Times New Roman"/>
                <a:sym typeface="Times New Roman"/>
              </a:rPr>
              <a:t>TKM COLLEGE OF ENGINEERING, KOLLAM</a:t>
            </a:r>
            <a:endParaRPr sz="1600">
              <a:solidFill>
                <a:schemeClr val="dk1"/>
              </a:solidFill>
              <a:latin typeface="Times New Roman"/>
              <a:ea typeface="Times New Roman"/>
              <a:cs typeface="Times New Roman"/>
              <a:sym typeface="Times New Roman"/>
            </a:endParaRPr>
          </a:p>
        </p:txBody>
      </p:sp>
      <p:pic>
        <p:nvPicPr>
          <p:cNvPr id="56" name="Google Shape;56;p13"/>
          <p:cNvPicPr preferRelativeResize="0"/>
          <p:nvPr/>
        </p:nvPicPr>
        <p:blipFill>
          <a:blip r:embed="rId3">
            <a:alphaModFix/>
          </a:blip>
          <a:stretch>
            <a:fillRect/>
          </a:stretch>
        </p:blipFill>
        <p:spPr>
          <a:xfrm>
            <a:off x="4091573" y="159900"/>
            <a:ext cx="1390950" cy="1263000"/>
          </a:xfrm>
          <a:prstGeom prst="rect">
            <a:avLst/>
          </a:prstGeom>
          <a:noFill/>
          <a:ln>
            <a:noFill/>
          </a:ln>
        </p:spPr>
      </p:pic>
      <p:sp>
        <p:nvSpPr>
          <p:cNvPr id="57" name="Google Shape;57;p13"/>
          <p:cNvSpPr txBox="1"/>
          <p:nvPr/>
        </p:nvSpPr>
        <p:spPr>
          <a:xfrm>
            <a:off x="5067737" y="3203250"/>
            <a:ext cx="52473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chemeClr val="dk1"/>
                </a:solidFill>
                <a:latin typeface="Times New Roman"/>
                <a:ea typeface="Times New Roman"/>
                <a:cs typeface="Times New Roman"/>
                <a:sym typeface="Times New Roman"/>
              </a:rPr>
              <a:t>GROUP 6</a:t>
            </a:r>
            <a:endParaRPr sz="1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sz="1600">
                <a:solidFill>
                  <a:schemeClr val="dk1"/>
                </a:solidFill>
                <a:latin typeface="Times New Roman"/>
                <a:ea typeface="Times New Roman"/>
                <a:cs typeface="Times New Roman"/>
                <a:sym typeface="Times New Roman"/>
              </a:rPr>
              <a:t>AISHA THAMEEM - TKM21CS012</a:t>
            </a:r>
            <a:endParaRPr sz="1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sz="1600">
                <a:solidFill>
                  <a:schemeClr val="dk1"/>
                </a:solidFill>
                <a:latin typeface="Times New Roman"/>
                <a:ea typeface="Times New Roman"/>
                <a:cs typeface="Times New Roman"/>
                <a:sym typeface="Times New Roman"/>
              </a:rPr>
              <a:t>BHAGYA A JAI - TKM21CS041 </a:t>
            </a:r>
            <a:endParaRPr sz="1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sz="1600">
                <a:solidFill>
                  <a:schemeClr val="dk1"/>
                </a:solidFill>
                <a:latin typeface="Times New Roman"/>
                <a:ea typeface="Times New Roman"/>
                <a:cs typeface="Times New Roman"/>
                <a:sym typeface="Times New Roman"/>
              </a:rPr>
              <a:t>FATHIMA A - TKM21C</a:t>
            </a:r>
            <a:r>
              <a:rPr lang="en-GB" sz="1600">
                <a:solidFill>
                  <a:schemeClr val="dk1"/>
                </a:solidFill>
                <a:latin typeface="Times New Roman"/>
                <a:ea typeface="Times New Roman"/>
                <a:cs typeface="Times New Roman"/>
                <a:sym typeface="Times New Roman"/>
              </a:rPr>
              <a:t>S053</a:t>
            </a:r>
            <a:endParaRPr sz="1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sz="1600">
                <a:solidFill>
                  <a:schemeClr val="dk1"/>
                </a:solidFill>
                <a:latin typeface="Times New Roman"/>
                <a:ea typeface="Times New Roman"/>
                <a:cs typeface="Times New Roman"/>
                <a:sym typeface="Times New Roman"/>
              </a:rPr>
              <a:t>UTHARA SABU</a:t>
            </a:r>
            <a:r>
              <a:rPr lang="en-GB" sz="1600">
                <a:solidFill>
                  <a:schemeClr val="dk1"/>
                </a:solidFill>
                <a:latin typeface="Times New Roman"/>
                <a:ea typeface="Times New Roman"/>
                <a:cs typeface="Times New Roman"/>
                <a:sym typeface="Times New Roman"/>
              </a:rPr>
              <a:t> - TKM21CS138</a:t>
            </a:r>
            <a:endParaRPr sz="1600">
              <a:solidFill>
                <a:schemeClr val="dk1"/>
              </a:solidFill>
              <a:latin typeface="Times New Roman"/>
              <a:ea typeface="Times New Roman"/>
              <a:cs typeface="Times New Roman"/>
              <a:sym typeface="Times New Roman"/>
            </a:endParaRPr>
          </a:p>
        </p:txBody>
      </p:sp>
      <p:sp>
        <p:nvSpPr>
          <p:cNvPr id="58" name="Google Shape;58;p13"/>
          <p:cNvSpPr txBox="1"/>
          <p:nvPr/>
        </p:nvSpPr>
        <p:spPr>
          <a:xfrm>
            <a:off x="197900" y="3505850"/>
            <a:ext cx="3751500" cy="117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800">
                <a:solidFill>
                  <a:schemeClr val="dk1"/>
                </a:solidFill>
                <a:latin typeface="Times New Roman"/>
                <a:ea typeface="Times New Roman"/>
                <a:cs typeface="Times New Roman"/>
                <a:sym typeface="Times New Roman"/>
              </a:rPr>
              <a:t>Project Guide : Dr. Shyna A</a:t>
            </a:r>
            <a:endParaRPr sz="18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Clr>
                <a:schemeClr val="dk1"/>
              </a:buClr>
              <a:buSzPts val="1100"/>
              <a:buFont typeface="Arial"/>
              <a:buNone/>
            </a:pPr>
            <a:r>
              <a:rPr lang="en-GB" sz="1800">
                <a:solidFill>
                  <a:schemeClr val="dk1"/>
                </a:solidFill>
                <a:latin typeface="Times New Roman"/>
                <a:ea typeface="Times New Roman"/>
                <a:cs typeface="Times New Roman"/>
                <a:sym typeface="Times New Roman"/>
              </a:rPr>
              <a:t>Date: 09/04/2025</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
        <p:nvSpPr>
          <p:cNvPr id="59" name="Google Shape;59;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25" name="Google Shape;125;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32500" lnSpcReduction="10000"/>
          </a:bodyPr>
          <a:lstStyle/>
          <a:p>
            <a:pPr indent="0" lvl="0" marL="0" rtl="0" algn="l">
              <a:lnSpc>
                <a:spcPct val="150000"/>
              </a:lnSpc>
              <a:spcBef>
                <a:spcPts val="0"/>
              </a:spcBef>
              <a:spcAft>
                <a:spcPts val="0"/>
              </a:spcAft>
              <a:buClr>
                <a:schemeClr val="dk1"/>
              </a:buClr>
              <a:buSzPts val="358"/>
              <a:buFont typeface="Arial"/>
              <a:buNone/>
            </a:pPr>
            <a:r>
              <a:rPr b="1" lang="en-GB" sz="5500">
                <a:solidFill>
                  <a:schemeClr val="accent2"/>
                </a:solidFill>
                <a:latin typeface="Times New Roman"/>
                <a:ea typeface="Times New Roman"/>
                <a:cs typeface="Times New Roman"/>
                <a:sym typeface="Times New Roman"/>
              </a:rPr>
              <a:t>1. Video Acquisition Module</a:t>
            </a:r>
            <a:endParaRPr b="1" sz="5500">
              <a:solidFill>
                <a:schemeClr val="accent2"/>
              </a:solidFill>
              <a:latin typeface="Times New Roman"/>
              <a:ea typeface="Times New Roman"/>
              <a:cs typeface="Times New Roman"/>
              <a:sym typeface="Times New Roman"/>
            </a:endParaRPr>
          </a:p>
          <a:p>
            <a:pPr indent="-317341" lvl="0" marL="457200" rtl="0" algn="l">
              <a:lnSpc>
                <a:spcPct val="150000"/>
              </a:lnSpc>
              <a:spcBef>
                <a:spcPts val="1200"/>
              </a:spcBef>
              <a:spcAft>
                <a:spcPts val="0"/>
              </a:spcAft>
              <a:buClr>
                <a:schemeClr val="dk1"/>
              </a:buClr>
              <a:buSzPct val="100000"/>
              <a:buFont typeface="Times New Roman"/>
              <a:buChar char="●"/>
            </a:pPr>
            <a:r>
              <a:rPr lang="en-GB" sz="4300">
                <a:solidFill>
                  <a:schemeClr val="dk1"/>
                </a:solidFill>
                <a:latin typeface="Times New Roman"/>
                <a:ea typeface="Times New Roman"/>
                <a:cs typeface="Times New Roman"/>
                <a:sym typeface="Times New Roman"/>
              </a:rPr>
              <a:t>Responsible for providing raw video data to the Frame Extraction Module.</a:t>
            </a:r>
            <a:endParaRPr sz="4300">
              <a:solidFill>
                <a:schemeClr val="dk1"/>
              </a:solidFill>
              <a:latin typeface="Times New Roman"/>
              <a:ea typeface="Times New Roman"/>
              <a:cs typeface="Times New Roman"/>
              <a:sym typeface="Times New Roman"/>
            </a:endParaRPr>
          </a:p>
          <a:p>
            <a:pPr indent="-317341" lvl="0" marL="457200" rtl="0" algn="l">
              <a:lnSpc>
                <a:spcPct val="150000"/>
              </a:lnSpc>
              <a:spcBef>
                <a:spcPts val="1000"/>
              </a:spcBef>
              <a:spcAft>
                <a:spcPts val="0"/>
              </a:spcAft>
              <a:buClr>
                <a:schemeClr val="dk1"/>
              </a:buClr>
              <a:buSzPct val="100000"/>
              <a:buFont typeface="Times New Roman"/>
              <a:buChar char="●"/>
            </a:pPr>
            <a:r>
              <a:rPr lang="en-GB" sz="4300">
                <a:solidFill>
                  <a:schemeClr val="dk1"/>
                </a:solidFill>
                <a:latin typeface="Times New Roman"/>
                <a:ea typeface="Times New Roman"/>
                <a:cs typeface="Times New Roman"/>
                <a:sym typeface="Times New Roman"/>
              </a:rPr>
              <a:t>412 video samples representing 8 emergency ISL sign classes are collected and stored in a structured directory.</a:t>
            </a:r>
            <a:endParaRPr sz="4300">
              <a:solidFill>
                <a:schemeClr val="dk1"/>
              </a:solidFill>
              <a:latin typeface="Times New Roman"/>
              <a:ea typeface="Times New Roman"/>
              <a:cs typeface="Times New Roman"/>
              <a:sym typeface="Times New Roman"/>
            </a:endParaRPr>
          </a:p>
          <a:p>
            <a:pPr indent="-317341" lvl="0" marL="457200" rtl="0" algn="l">
              <a:lnSpc>
                <a:spcPct val="150000"/>
              </a:lnSpc>
              <a:spcBef>
                <a:spcPts val="1000"/>
              </a:spcBef>
              <a:spcAft>
                <a:spcPts val="0"/>
              </a:spcAft>
              <a:buClr>
                <a:schemeClr val="dk1"/>
              </a:buClr>
              <a:buSzPct val="100000"/>
              <a:buFont typeface="Times New Roman"/>
              <a:buChar char="●"/>
            </a:pPr>
            <a:r>
              <a:rPr lang="en-GB" sz="4300">
                <a:solidFill>
                  <a:schemeClr val="dk1"/>
                </a:solidFill>
                <a:latin typeface="Times New Roman"/>
                <a:ea typeface="Times New Roman"/>
                <a:cs typeface="Times New Roman"/>
                <a:sym typeface="Times New Roman"/>
              </a:rPr>
              <a:t>Ensures reliable access, proper organization, and readiness of video data for preprocessing.</a:t>
            </a:r>
            <a:endParaRPr sz="4300">
              <a:solidFill>
                <a:schemeClr val="dk1"/>
              </a:solidFill>
              <a:latin typeface="Times New Roman"/>
              <a:ea typeface="Times New Roman"/>
              <a:cs typeface="Times New Roman"/>
              <a:sym typeface="Times New Roman"/>
            </a:endParaRPr>
          </a:p>
          <a:p>
            <a:pPr indent="-317341" lvl="0" marL="457200" rtl="0" algn="l">
              <a:lnSpc>
                <a:spcPct val="150000"/>
              </a:lnSpc>
              <a:spcBef>
                <a:spcPts val="1000"/>
              </a:spcBef>
              <a:spcAft>
                <a:spcPts val="0"/>
              </a:spcAft>
              <a:buClr>
                <a:schemeClr val="dk1"/>
              </a:buClr>
              <a:buSzPct val="100000"/>
              <a:buFont typeface="Times New Roman"/>
              <a:buChar char="●"/>
            </a:pPr>
            <a:r>
              <a:rPr lang="en-GB" sz="4300">
                <a:solidFill>
                  <a:schemeClr val="dk1"/>
                </a:solidFill>
                <a:latin typeface="Times New Roman"/>
                <a:ea typeface="Times New Roman"/>
                <a:cs typeface="Times New Roman"/>
                <a:sym typeface="Times New Roman"/>
              </a:rPr>
              <a:t>Serves as the foundation for effective frame extraction and feature analysis.</a:t>
            </a:r>
            <a:endParaRPr sz="43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0"/>
              </a:spcAft>
              <a:buClr>
                <a:schemeClr val="dk1"/>
              </a:buClr>
              <a:buSzPct val="100000"/>
              <a:buFont typeface="Arial"/>
              <a:buNone/>
            </a:pPr>
            <a:r>
              <a:t/>
            </a:r>
            <a:endParaRPr b="1" sz="1100">
              <a:solidFill>
                <a:schemeClr val="dk1"/>
              </a:solidFill>
            </a:endParaRPr>
          </a:p>
          <a:p>
            <a:pPr indent="0" lvl="0" marL="0" rtl="0" algn="l">
              <a:lnSpc>
                <a:spcPct val="150000"/>
              </a:lnSpc>
              <a:spcBef>
                <a:spcPts val="1000"/>
              </a:spcBef>
              <a:spcAft>
                <a:spcPts val="0"/>
              </a:spcAft>
              <a:buClr>
                <a:schemeClr val="dk1"/>
              </a:buClr>
              <a:buSzPct val="61111"/>
              <a:buFont typeface="Arial"/>
              <a:buNone/>
            </a:pPr>
            <a:r>
              <a:t/>
            </a:r>
            <a:endParaRPr>
              <a:solidFill>
                <a:schemeClr val="accent2"/>
              </a:solidFill>
              <a:latin typeface="Times New Roman"/>
              <a:ea typeface="Times New Roman"/>
              <a:cs typeface="Times New Roman"/>
              <a:sym typeface="Times New Roman"/>
            </a:endParaRPr>
          </a:p>
          <a:p>
            <a:pPr indent="0" lvl="0" marL="0" rtl="0" algn="l">
              <a:lnSpc>
                <a:spcPct val="150000"/>
              </a:lnSpc>
              <a:spcBef>
                <a:spcPts val="1200"/>
              </a:spcBef>
              <a:spcAft>
                <a:spcPts val="1200"/>
              </a:spcAft>
              <a:buNone/>
            </a:pPr>
            <a:r>
              <a:t/>
            </a:r>
            <a:endParaRPr>
              <a:solidFill>
                <a:schemeClr val="accent2"/>
              </a:solidFill>
              <a:latin typeface="Times New Roman"/>
              <a:ea typeface="Times New Roman"/>
              <a:cs typeface="Times New Roman"/>
              <a:sym typeface="Times New Roman"/>
            </a:endParaRPr>
          </a:p>
        </p:txBody>
      </p:sp>
      <p:sp>
        <p:nvSpPr>
          <p:cNvPr id="126" name="Google Shape;126;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32" name="Google Shape;132;p23"/>
          <p:cNvSpPr txBox="1"/>
          <p:nvPr>
            <p:ph idx="1" type="body"/>
          </p:nvPr>
        </p:nvSpPr>
        <p:spPr>
          <a:xfrm>
            <a:off x="311700" y="911900"/>
            <a:ext cx="8520600" cy="3551100"/>
          </a:xfrm>
          <a:prstGeom prst="rect">
            <a:avLst/>
          </a:prstGeom>
        </p:spPr>
        <p:txBody>
          <a:bodyPr anchorCtr="0" anchor="t" bIns="91425" lIns="91425" spcFirstLastPara="1" rIns="91425" wrap="square" tIns="91425">
            <a:noAutofit/>
          </a:bodyPr>
          <a:lstStyle/>
          <a:p>
            <a:pPr indent="0" lvl="0" marL="0" marR="10160" rtl="0" algn="l">
              <a:lnSpc>
                <a:spcPct val="150000"/>
              </a:lnSpc>
              <a:spcBef>
                <a:spcPts val="0"/>
              </a:spcBef>
              <a:spcAft>
                <a:spcPts val="0"/>
              </a:spcAft>
              <a:buClr>
                <a:schemeClr val="dk1"/>
              </a:buClr>
              <a:buSzPts val="1100"/>
              <a:buFont typeface="Arial"/>
              <a:buNone/>
            </a:pPr>
            <a:r>
              <a:rPr b="1" lang="en-GB">
                <a:solidFill>
                  <a:schemeClr val="dk1"/>
                </a:solidFill>
                <a:latin typeface="Times New Roman"/>
                <a:ea typeface="Times New Roman"/>
                <a:cs typeface="Times New Roman"/>
                <a:sym typeface="Times New Roman"/>
              </a:rPr>
              <a:t>2.  Frame Extraction Module</a:t>
            </a:r>
            <a:endParaRPr b="1">
              <a:solidFill>
                <a:schemeClr val="dk1"/>
              </a:solidFill>
              <a:latin typeface="Times New Roman"/>
              <a:ea typeface="Times New Roman"/>
              <a:cs typeface="Times New Roman"/>
              <a:sym typeface="Times New Roman"/>
            </a:endParaRPr>
          </a:p>
          <a:p>
            <a:pPr indent="0" lvl="0" marL="0" marR="10160" rtl="0" algn="l">
              <a:lnSpc>
                <a:spcPct val="150000"/>
              </a:lnSpc>
              <a:spcBef>
                <a:spcPts val="1465"/>
              </a:spcBef>
              <a:spcAft>
                <a:spcPts val="0"/>
              </a:spcAft>
              <a:buClr>
                <a:schemeClr val="dk1"/>
              </a:buClr>
              <a:buSzPts val="1100"/>
              <a:buFont typeface="Arial"/>
              <a:buNone/>
            </a:pPr>
            <a:r>
              <a:rPr lang="en-GB" sz="1300">
                <a:solidFill>
                  <a:schemeClr val="dk1"/>
                </a:solidFill>
                <a:latin typeface="Times New Roman"/>
                <a:ea typeface="Times New Roman"/>
                <a:cs typeface="Times New Roman"/>
                <a:sym typeface="Times New Roman"/>
              </a:rPr>
              <a:t>Various Frame Extraction methods were evaluated, including uniform sampling, random selection, and motion-based approaches. Through experimentation, the hybrid optical flow method emerged as the most effective.</a:t>
            </a:r>
            <a:endParaRPr sz="1300">
              <a:solidFill>
                <a:schemeClr val="dk1"/>
              </a:solidFill>
              <a:latin typeface="Times New Roman"/>
              <a:ea typeface="Times New Roman"/>
              <a:cs typeface="Times New Roman"/>
              <a:sym typeface="Times New Roman"/>
            </a:endParaRPr>
          </a:p>
          <a:p>
            <a:pPr indent="0" lvl="0" marL="0" rtl="0" algn="l">
              <a:spcBef>
                <a:spcPts val="1465"/>
              </a:spcBef>
              <a:spcAft>
                <a:spcPts val="0"/>
              </a:spcAft>
              <a:buClr>
                <a:schemeClr val="dk1"/>
              </a:buClr>
              <a:buSzPts val="1100"/>
              <a:buFont typeface="Arial"/>
              <a:buNone/>
            </a:pPr>
            <a:r>
              <a:rPr lang="en-GB" sz="1300">
                <a:solidFill>
                  <a:schemeClr val="dk1"/>
                </a:solidFill>
                <a:latin typeface="Times New Roman"/>
                <a:ea typeface="Times New Roman"/>
                <a:cs typeface="Times New Roman"/>
                <a:sym typeface="Times New Roman"/>
              </a:rPr>
              <a:t>The algorithm for Key Frame Selection in the Frame Extraction Module is outlined below:</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b="1" lang="en-GB" sz="1300">
                <a:solidFill>
                  <a:schemeClr val="dk1"/>
                </a:solidFill>
                <a:latin typeface="Times New Roman"/>
                <a:ea typeface="Times New Roman"/>
                <a:cs typeface="Times New Roman"/>
                <a:sym typeface="Times New Roman"/>
              </a:rPr>
              <a:t>Input</a:t>
            </a:r>
            <a:r>
              <a:rPr lang="en-GB" sz="1300">
                <a:solidFill>
                  <a:schemeClr val="dk1"/>
                </a:solidFill>
                <a:latin typeface="Times New Roman"/>
                <a:ea typeface="Times New Roman"/>
                <a:cs typeface="Times New Roman"/>
                <a:sym typeface="Times New Roman"/>
              </a:rPr>
              <a:t>: A dynamic video sequence containing emergency sign language gestures.</a:t>
            </a:r>
            <a:br>
              <a:rPr lang="en-GB" sz="1300">
                <a:solidFill>
                  <a:schemeClr val="dk1"/>
                </a:solidFill>
                <a:latin typeface="Times New Roman"/>
                <a:ea typeface="Times New Roman"/>
                <a:cs typeface="Times New Roman"/>
                <a:sym typeface="Times New Roman"/>
              </a:rPr>
            </a:br>
            <a:r>
              <a:rPr b="1" lang="en-GB" sz="1300">
                <a:solidFill>
                  <a:schemeClr val="dk1"/>
                </a:solidFill>
                <a:latin typeface="Times New Roman"/>
                <a:ea typeface="Times New Roman"/>
                <a:cs typeface="Times New Roman"/>
                <a:sym typeface="Times New Roman"/>
              </a:rPr>
              <a:t>Output</a:t>
            </a:r>
            <a:r>
              <a:rPr lang="en-GB" sz="1300">
                <a:solidFill>
                  <a:schemeClr val="dk1"/>
                </a:solidFill>
                <a:latin typeface="Times New Roman"/>
                <a:ea typeface="Times New Roman"/>
                <a:cs typeface="Times New Roman"/>
                <a:sym typeface="Times New Roman"/>
              </a:rPr>
              <a:t>: A curated set of frames that effectively represents the gesture, ready for preprocessing.</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300">
                <a:solidFill>
                  <a:schemeClr val="dk1"/>
                </a:solidFill>
                <a:latin typeface="Times New Roman"/>
                <a:ea typeface="Times New Roman"/>
                <a:cs typeface="Times New Roman"/>
                <a:sym typeface="Times New Roman"/>
              </a:rPr>
              <a:t>Algorithm Overview:</a:t>
            </a:r>
            <a:endParaRPr sz="1300">
              <a:solidFill>
                <a:schemeClr val="dk1"/>
              </a:solidFill>
              <a:latin typeface="Times New Roman"/>
              <a:ea typeface="Times New Roman"/>
              <a:cs typeface="Times New Roman"/>
              <a:sym typeface="Times New Roman"/>
            </a:endParaRPr>
          </a:p>
          <a:p>
            <a:pPr indent="-311150" lvl="0" marL="457200" rtl="0" algn="l">
              <a:spcBef>
                <a:spcPts val="1200"/>
              </a:spcBef>
              <a:spcAft>
                <a:spcPts val="0"/>
              </a:spcAft>
              <a:buClr>
                <a:schemeClr val="dk1"/>
              </a:buClr>
              <a:buSzPts val="1300"/>
              <a:buFont typeface="Times New Roman"/>
              <a:buAutoNum type="arabicPeriod"/>
            </a:pPr>
            <a:r>
              <a:rPr lang="en-GB" sz="1300">
                <a:solidFill>
                  <a:schemeClr val="dk1"/>
                </a:solidFill>
                <a:latin typeface="Times New Roman"/>
                <a:ea typeface="Times New Roman"/>
                <a:cs typeface="Times New Roman"/>
                <a:sym typeface="Times New Roman"/>
              </a:rPr>
              <a:t>Motion Quantification</a:t>
            </a:r>
            <a:endParaRPr sz="1300">
              <a:solidFill>
                <a:schemeClr val="dk1"/>
              </a:solidFill>
              <a:latin typeface="Times New Roman"/>
              <a:ea typeface="Times New Roman"/>
              <a:cs typeface="Times New Roman"/>
              <a:sym typeface="Times New Roman"/>
            </a:endParaRPr>
          </a:p>
          <a:p>
            <a:pPr indent="-311150" lvl="1" marL="914400" rtl="0" algn="l">
              <a:spcBef>
                <a:spcPts val="0"/>
              </a:spcBef>
              <a:spcAft>
                <a:spcPts val="0"/>
              </a:spcAft>
              <a:buClr>
                <a:schemeClr val="dk1"/>
              </a:buClr>
              <a:buSzPts val="1300"/>
              <a:buFont typeface="Times New Roman"/>
              <a:buChar char="○"/>
            </a:pPr>
            <a:r>
              <a:rPr lang="en-GB" sz="1300">
                <a:solidFill>
                  <a:schemeClr val="dk1"/>
                </a:solidFill>
                <a:latin typeface="Times New Roman"/>
                <a:ea typeface="Times New Roman"/>
                <a:cs typeface="Times New Roman"/>
                <a:sym typeface="Times New Roman"/>
              </a:rPr>
              <a:t>Compute optical flow between consecutive frames.</a:t>
            </a:r>
            <a:endParaRPr sz="1300">
              <a:solidFill>
                <a:schemeClr val="dk1"/>
              </a:solidFill>
              <a:latin typeface="Times New Roman"/>
              <a:ea typeface="Times New Roman"/>
              <a:cs typeface="Times New Roman"/>
              <a:sym typeface="Times New Roman"/>
            </a:endParaRPr>
          </a:p>
          <a:p>
            <a:pPr indent="-292100" lvl="1" marL="914400" rtl="0" algn="l">
              <a:spcBef>
                <a:spcPts val="1000"/>
              </a:spcBef>
              <a:spcAft>
                <a:spcPts val="0"/>
              </a:spcAft>
              <a:buClr>
                <a:schemeClr val="dk1"/>
              </a:buClr>
              <a:buSzPts val="1000"/>
              <a:buChar char="○"/>
            </a:pPr>
            <a:r>
              <a:rPr lang="en-GB" sz="1300">
                <a:solidFill>
                  <a:schemeClr val="dk1"/>
                </a:solidFill>
                <a:latin typeface="Times New Roman"/>
                <a:ea typeface="Times New Roman"/>
                <a:cs typeface="Times New Roman"/>
                <a:sym typeface="Times New Roman"/>
              </a:rPr>
              <a:t>Calculate motion magnitude: </a:t>
            </a:r>
            <a:br>
              <a:rPr lang="en-GB" sz="1300">
                <a:solidFill>
                  <a:schemeClr val="dk1"/>
                </a:solidFill>
                <a:latin typeface="Times New Roman"/>
                <a:ea typeface="Times New Roman"/>
                <a:cs typeface="Times New Roman"/>
                <a:sym typeface="Times New Roman"/>
              </a:rPr>
            </a:br>
            <a:r>
              <a:rPr lang="en-GB" sz="1300">
                <a:solidFill>
                  <a:schemeClr val="dk1"/>
                </a:solidFill>
                <a:latin typeface="Times New Roman"/>
                <a:ea typeface="Times New Roman"/>
                <a:cs typeface="Times New Roman"/>
                <a:sym typeface="Times New Roman"/>
              </a:rPr>
              <a:t>                                                    where u and v are the horizontal and vertical flow components</a:t>
            </a:r>
            <a:r>
              <a:rPr lang="en-GB" sz="900">
                <a:solidFill>
                  <a:schemeClr val="dk1"/>
                </a:solidFill>
              </a:rPr>
              <a:t>,.</a:t>
            </a:r>
            <a:br>
              <a:rPr lang="en-GB" sz="800">
                <a:solidFill>
                  <a:schemeClr val="dk1"/>
                </a:solidFill>
              </a:rPr>
            </a:br>
            <a:endParaRPr sz="800">
              <a:solidFill>
                <a:schemeClr val="dk1"/>
              </a:solidFill>
            </a:endParaRPr>
          </a:p>
          <a:p>
            <a:pPr indent="0" lvl="0" marL="0" rtl="0" algn="just">
              <a:lnSpc>
                <a:spcPct val="150000"/>
              </a:lnSpc>
              <a:spcBef>
                <a:spcPts val="1000"/>
              </a:spcBef>
              <a:spcAft>
                <a:spcPts val="0"/>
              </a:spcAft>
              <a:buClr>
                <a:schemeClr val="dk1"/>
              </a:buClr>
              <a:buSzPts val="1100"/>
              <a:buFont typeface="Arial"/>
              <a:buNone/>
            </a:pPr>
            <a:r>
              <a:t/>
            </a:r>
            <a:endParaRPr sz="1200">
              <a:solidFill>
                <a:schemeClr val="accent2"/>
              </a:solidFill>
              <a:latin typeface="Times New Roman"/>
              <a:ea typeface="Times New Roman"/>
              <a:cs typeface="Times New Roman"/>
              <a:sym typeface="Times New Roman"/>
            </a:endParaRPr>
          </a:p>
          <a:p>
            <a:pPr indent="0" lvl="0" marL="457200" rtl="0" algn="just">
              <a:lnSpc>
                <a:spcPct val="150000"/>
              </a:lnSpc>
              <a:spcBef>
                <a:spcPts val="1200"/>
              </a:spcBef>
              <a:spcAft>
                <a:spcPts val="0"/>
              </a:spcAft>
              <a:buNone/>
            </a:pPr>
            <a:r>
              <a:t/>
            </a:r>
            <a:endParaRPr sz="1200">
              <a:solidFill>
                <a:schemeClr val="accent2"/>
              </a:solidFill>
              <a:latin typeface="Times New Roman"/>
              <a:ea typeface="Times New Roman"/>
              <a:cs typeface="Times New Roman"/>
              <a:sym typeface="Times New Roman"/>
            </a:endParaRPr>
          </a:p>
          <a:p>
            <a:pPr indent="0" lvl="0" marL="0" rtl="0" algn="just">
              <a:lnSpc>
                <a:spcPct val="150000"/>
              </a:lnSpc>
              <a:spcBef>
                <a:spcPts val="1200"/>
              </a:spcBef>
              <a:spcAft>
                <a:spcPts val="0"/>
              </a:spcAft>
              <a:buClr>
                <a:schemeClr val="dk1"/>
              </a:buClr>
              <a:buSzPts val="1100"/>
              <a:buFont typeface="Arial"/>
              <a:buNone/>
            </a:pPr>
            <a:r>
              <a:t/>
            </a:r>
            <a:endParaRPr sz="1200">
              <a:solidFill>
                <a:schemeClr val="accent2"/>
              </a:solidFill>
              <a:latin typeface="Times New Roman"/>
              <a:ea typeface="Times New Roman"/>
              <a:cs typeface="Times New Roman"/>
              <a:sym typeface="Times New Roman"/>
            </a:endParaRPr>
          </a:p>
          <a:p>
            <a:pPr indent="0" lvl="0" marL="0" rtl="0" algn="just">
              <a:lnSpc>
                <a:spcPct val="150000"/>
              </a:lnSpc>
              <a:spcBef>
                <a:spcPts val="1200"/>
              </a:spcBef>
              <a:spcAft>
                <a:spcPts val="1200"/>
              </a:spcAft>
              <a:buNone/>
            </a:pPr>
            <a:r>
              <a:t/>
            </a:r>
            <a:endParaRPr sz="1200">
              <a:solidFill>
                <a:schemeClr val="accent2"/>
              </a:solidFill>
              <a:latin typeface="Times New Roman"/>
              <a:ea typeface="Times New Roman"/>
              <a:cs typeface="Times New Roman"/>
              <a:sym typeface="Times New Roman"/>
            </a:endParaRPr>
          </a:p>
        </p:txBody>
      </p:sp>
      <p:sp>
        <p:nvSpPr>
          <p:cNvPr id="133" name="Google Shape;133;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34" name="Google Shape;134;p23"/>
          <p:cNvPicPr preferRelativeResize="0"/>
          <p:nvPr/>
        </p:nvPicPr>
        <p:blipFill>
          <a:blip r:embed="rId3">
            <a:alphaModFix/>
          </a:blip>
          <a:stretch>
            <a:fillRect/>
          </a:stretch>
        </p:blipFill>
        <p:spPr>
          <a:xfrm>
            <a:off x="1506425" y="4615873"/>
            <a:ext cx="1708950" cy="219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40" name="Google Shape;140;p24"/>
          <p:cNvSpPr txBox="1"/>
          <p:nvPr>
            <p:ph idx="1" type="body"/>
          </p:nvPr>
        </p:nvSpPr>
        <p:spPr>
          <a:xfrm>
            <a:off x="311700" y="911900"/>
            <a:ext cx="8520600" cy="3551100"/>
          </a:xfrm>
          <a:prstGeom prst="rect">
            <a:avLst/>
          </a:prstGeom>
        </p:spPr>
        <p:txBody>
          <a:bodyPr anchorCtr="0" anchor="t" bIns="91425" lIns="91425" spcFirstLastPara="1" rIns="91425" wrap="square" tIns="91425">
            <a:noAutofit/>
          </a:bodyPr>
          <a:lstStyle/>
          <a:p>
            <a:pPr indent="0" lvl="0" marL="0" marR="10160" rtl="0" algn="l">
              <a:lnSpc>
                <a:spcPct val="150000"/>
              </a:lnSpc>
              <a:spcBef>
                <a:spcPts val="0"/>
              </a:spcBef>
              <a:spcAft>
                <a:spcPts val="0"/>
              </a:spcAft>
              <a:buClr>
                <a:schemeClr val="dk1"/>
              </a:buClr>
              <a:buSzPts val="1100"/>
              <a:buFont typeface="Arial"/>
              <a:buNone/>
            </a:pPr>
            <a:r>
              <a:rPr b="1" lang="en-GB">
                <a:solidFill>
                  <a:schemeClr val="dk1"/>
                </a:solidFill>
                <a:latin typeface="Times New Roman"/>
                <a:ea typeface="Times New Roman"/>
                <a:cs typeface="Times New Roman"/>
                <a:sym typeface="Times New Roman"/>
              </a:rPr>
              <a:t>2.  Frame Extraction Module</a:t>
            </a:r>
            <a:endParaRPr sz="1000">
              <a:solidFill>
                <a:schemeClr val="dk1"/>
              </a:solidFill>
            </a:endParaRPr>
          </a:p>
          <a:p>
            <a:pPr indent="457200" lvl="0" marL="0" rtl="0" algn="l">
              <a:spcBef>
                <a:spcPts val="1465"/>
              </a:spcBef>
              <a:spcAft>
                <a:spcPts val="0"/>
              </a:spcAft>
              <a:buNone/>
            </a:pPr>
            <a:r>
              <a:rPr lang="en-GB" sz="1400">
                <a:solidFill>
                  <a:schemeClr val="dk1"/>
                </a:solidFill>
                <a:latin typeface="Times New Roman"/>
                <a:ea typeface="Times New Roman"/>
                <a:cs typeface="Times New Roman"/>
                <a:sym typeface="Times New Roman"/>
              </a:rPr>
              <a:t>2.  Key Frame Selection</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Select frames with highest motion peaks, ensuring the first and last frames are included.</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If fewer frames are selected than required, supplement with uniformly sampled frames.</a:t>
            </a:r>
            <a:endParaRPr>
              <a:solidFill>
                <a:schemeClr val="dk1"/>
              </a:solidFill>
              <a:latin typeface="Times New Roman"/>
              <a:ea typeface="Times New Roman"/>
              <a:cs typeface="Times New Roman"/>
              <a:sym typeface="Times New Roman"/>
            </a:endParaRPr>
          </a:p>
          <a:p>
            <a:pPr indent="0" lvl="0" marL="0" marR="10160" rtl="0" algn="l">
              <a:lnSpc>
                <a:spcPct val="150000"/>
              </a:lnSpc>
              <a:spcBef>
                <a:spcPts val="0"/>
              </a:spcBef>
              <a:spcAft>
                <a:spcPts val="0"/>
              </a:spcAft>
              <a:buClr>
                <a:schemeClr val="dk1"/>
              </a:buClr>
              <a:buSzPts val="1100"/>
              <a:buFont typeface="Arial"/>
              <a:buNone/>
            </a:pPr>
            <a:r>
              <a:t/>
            </a:r>
            <a:endParaRPr b="1" sz="1400">
              <a:solidFill>
                <a:schemeClr val="dk1"/>
              </a:solidFill>
              <a:latin typeface="Times New Roman"/>
              <a:ea typeface="Times New Roman"/>
              <a:cs typeface="Times New Roman"/>
              <a:sym typeface="Times New Roman"/>
            </a:endParaRPr>
          </a:p>
          <a:p>
            <a:pPr indent="0" lvl="0" marL="914400" rtl="0" algn="l">
              <a:spcBef>
                <a:spcPts val="1465"/>
              </a:spcBef>
              <a:spcAft>
                <a:spcPts val="0"/>
              </a:spcAft>
              <a:buNone/>
            </a:pPr>
            <a:br>
              <a:rPr lang="en-GB" sz="1000">
                <a:solidFill>
                  <a:schemeClr val="dk1"/>
                </a:solidFill>
              </a:rPr>
            </a:br>
            <a:endParaRPr sz="1000">
              <a:solidFill>
                <a:schemeClr val="dk1"/>
              </a:solidFill>
            </a:endParaRPr>
          </a:p>
          <a:p>
            <a:pPr indent="0" lvl="0" marL="0" rtl="0" algn="just">
              <a:lnSpc>
                <a:spcPct val="150000"/>
              </a:lnSpc>
              <a:spcBef>
                <a:spcPts val="0"/>
              </a:spcBef>
              <a:spcAft>
                <a:spcPts val="0"/>
              </a:spcAft>
              <a:buClr>
                <a:schemeClr val="dk1"/>
              </a:buClr>
              <a:buSzPts val="1100"/>
              <a:buFont typeface="Arial"/>
              <a:buNone/>
            </a:pPr>
            <a:r>
              <a:t/>
            </a:r>
            <a:endParaRPr sz="1200">
              <a:solidFill>
                <a:schemeClr val="accent2"/>
              </a:solidFill>
              <a:latin typeface="Times New Roman"/>
              <a:ea typeface="Times New Roman"/>
              <a:cs typeface="Times New Roman"/>
              <a:sym typeface="Times New Roman"/>
            </a:endParaRPr>
          </a:p>
          <a:p>
            <a:pPr indent="0" lvl="0" marL="457200" rtl="0" algn="just">
              <a:lnSpc>
                <a:spcPct val="150000"/>
              </a:lnSpc>
              <a:spcBef>
                <a:spcPts val="1200"/>
              </a:spcBef>
              <a:spcAft>
                <a:spcPts val="0"/>
              </a:spcAft>
              <a:buNone/>
            </a:pPr>
            <a:r>
              <a:t/>
            </a:r>
            <a:endParaRPr sz="1200">
              <a:solidFill>
                <a:schemeClr val="accent2"/>
              </a:solidFill>
              <a:latin typeface="Times New Roman"/>
              <a:ea typeface="Times New Roman"/>
              <a:cs typeface="Times New Roman"/>
              <a:sym typeface="Times New Roman"/>
            </a:endParaRPr>
          </a:p>
          <a:p>
            <a:pPr indent="0" lvl="0" marL="0" rtl="0" algn="just">
              <a:lnSpc>
                <a:spcPct val="150000"/>
              </a:lnSpc>
              <a:spcBef>
                <a:spcPts val="1200"/>
              </a:spcBef>
              <a:spcAft>
                <a:spcPts val="0"/>
              </a:spcAft>
              <a:buClr>
                <a:schemeClr val="dk1"/>
              </a:buClr>
              <a:buSzPts val="1100"/>
              <a:buFont typeface="Arial"/>
              <a:buNone/>
            </a:pPr>
            <a:r>
              <a:t/>
            </a:r>
            <a:endParaRPr sz="1200">
              <a:solidFill>
                <a:schemeClr val="accent2"/>
              </a:solidFill>
              <a:latin typeface="Times New Roman"/>
              <a:ea typeface="Times New Roman"/>
              <a:cs typeface="Times New Roman"/>
              <a:sym typeface="Times New Roman"/>
            </a:endParaRPr>
          </a:p>
          <a:p>
            <a:pPr indent="0" lvl="0" marL="0" rtl="0" algn="just">
              <a:lnSpc>
                <a:spcPct val="150000"/>
              </a:lnSpc>
              <a:spcBef>
                <a:spcPts val="1200"/>
              </a:spcBef>
              <a:spcAft>
                <a:spcPts val="1200"/>
              </a:spcAft>
              <a:buNone/>
            </a:pPr>
            <a:r>
              <a:t/>
            </a:r>
            <a:endParaRPr sz="1200">
              <a:solidFill>
                <a:schemeClr val="accent2"/>
              </a:solidFill>
              <a:latin typeface="Times New Roman"/>
              <a:ea typeface="Times New Roman"/>
              <a:cs typeface="Times New Roman"/>
              <a:sym typeface="Times New Roman"/>
            </a:endParaRPr>
          </a:p>
        </p:txBody>
      </p:sp>
      <p:sp>
        <p:nvSpPr>
          <p:cNvPr id="141" name="Google Shape;14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lnSpc>
                <a:spcPct val="150000"/>
              </a:lnSpc>
              <a:spcBef>
                <a:spcPts val="0"/>
              </a:spcBef>
              <a:spcAft>
                <a:spcPts val="0"/>
              </a:spcAft>
              <a:buClr>
                <a:schemeClr val="dk1"/>
              </a:buClr>
              <a:buSzPct val="48714"/>
              <a:buFont typeface="Arial"/>
              <a:buNone/>
            </a:pPr>
            <a:r>
              <a:rPr b="1" lang="en-GB" sz="2258">
                <a:solidFill>
                  <a:schemeClr val="dk1"/>
                </a:solidFill>
                <a:latin typeface="Times New Roman"/>
                <a:ea typeface="Times New Roman"/>
                <a:cs typeface="Times New Roman"/>
                <a:sym typeface="Times New Roman"/>
              </a:rPr>
              <a:t>3. Pre-Processing Module</a:t>
            </a:r>
            <a:endParaRPr b="1" sz="2258">
              <a:solidFill>
                <a:schemeClr val="dk1"/>
              </a:solidFill>
              <a:latin typeface="Times New Roman"/>
              <a:ea typeface="Times New Roman"/>
              <a:cs typeface="Times New Roman"/>
              <a:sym typeface="Times New Roman"/>
            </a:endParaRPr>
          </a:p>
          <a:p>
            <a:pPr indent="-325755" lvl="0" marL="457200" rtl="0" algn="l">
              <a:lnSpc>
                <a:spcPct val="115000"/>
              </a:lnSpc>
              <a:spcBef>
                <a:spcPts val="1200"/>
              </a:spcBef>
              <a:spcAft>
                <a:spcPts val="0"/>
              </a:spcAft>
              <a:buClr>
                <a:schemeClr val="dk1"/>
              </a:buClr>
              <a:buSzPct val="100000"/>
              <a:buChar char="●"/>
            </a:pPr>
            <a:r>
              <a:rPr b="1" lang="en-GB">
                <a:solidFill>
                  <a:schemeClr val="dk1"/>
                </a:solidFill>
                <a:latin typeface="Times New Roman"/>
                <a:ea typeface="Times New Roman"/>
                <a:cs typeface="Times New Roman"/>
                <a:sym typeface="Times New Roman"/>
              </a:rPr>
              <a:t>Objective:</a:t>
            </a:r>
            <a:r>
              <a:rPr lang="en-GB">
                <a:solidFill>
                  <a:schemeClr val="dk1"/>
                </a:solidFill>
                <a:latin typeface="Times New Roman"/>
                <a:ea typeface="Times New Roman"/>
                <a:cs typeface="Times New Roman"/>
                <a:sym typeface="Times New Roman"/>
              </a:rPr>
              <a:t> Standardize and enhance frames for optimal VGG-16 spatial-temporal analysis.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25755" lvl="0" marL="457200" rtl="0" algn="l">
              <a:lnSpc>
                <a:spcPct val="115000"/>
              </a:lnSpc>
              <a:spcBef>
                <a:spcPts val="0"/>
              </a:spcBef>
              <a:spcAft>
                <a:spcPts val="0"/>
              </a:spcAft>
              <a:buClr>
                <a:schemeClr val="dk1"/>
              </a:buClr>
              <a:buSzPct val="100000"/>
              <a:buChar char="●"/>
            </a:pPr>
            <a:r>
              <a:rPr b="1" lang="en-GB">
                <a:solidFill>
                  <a:schemeClr val="dk1"/>
                </a:solidFill>
                <a:latin typeface="Times New Roman"/>
                <a:ea typeface="Times New Roman"/>
                <a:cs typeface="Times New Roman"/>
                <a:sym typeface="Times New Roman"/>
              </a:rPr>
              <a:t>Resizing:</a:t>
            </a:r>
            <a:r>
              <a:rPr lang="en-GB">
                <a:solidFill>
                  <a:schemeClr val="dk1"/>
                </a:solidFill>
                <a:latin typeface="Times New Roman"/>
                <a:ea typeface="Times New Roman"/>
                <a:cs typeface="Times New Roman"/>
                <a:sym typeface="Times New Roman"/>
              </a:rPr>
              <a:t> Convert all frames to a fixed size (e.g., 150×150 pixels) for uniformity.</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25755" lvl="0" marL="457200" rtl="0" algn="l">
              <a:lnSpc>
                <a:spcPct val="115000"/>
              </a:lnSpc>
              <a:spcBef>
                <a:spcPts val="0"/>
              </a:spcBef>
              <a:spcAft>
                <a:spcPts val="0"/>
              </a:spcAft>
              <a:buClr>
                <a:schemeClr val="dk1"/>
              </a:buClr>
              <a:buSzPct val="100000"/>
              <a:buChar char="●"/>
            </a:pPr>
            <a:r>
              <a:rPr b="1" lang="en-GB">
                <a:solidFill>
                  <a:schemeClr val="dk1"/>
                </a:solidFill>
                <a:latin typeface="Times New Roman"/>
                <a:ea typeface="Times New Roman"/>
                <a:cs typeface="Times New Roman"/>
                <a:sym typeface="Times New Roman"/>
              </a:rPr>
              <a:t>Normalization:</a:t>
            </a:r>
            <a:r>
              <a:rPr lang="en-GB">
                <a:solidFill>
                  <a:schemeClr val="dk1"/>
                </a:solidFill>
                <a:latin typeface="Times New Roman"/>
                <a:ea typeface="Times New Roman"/>
                <a:cs typeface="Times New Roman"/>
                <a:sym typeface="Times New Roman"/>
              </a:rPr>
              <a:t> Scale pixel intensities to [0,1] to harmonize data and stabilize model training.</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25755" lvl="0" marL="457200" rtl="0" algn="l">
              <a:lnSpc>
                <a:spcPct val="115000"/>
              </a:lnSpc>
              <a:spcBef>
                <a:spcPts val="0"/>
              </a:spcBef>
              <a:spcAft>
                <a:spcPts val="0"/>
              </a:spcAft>
              <a:buClr>
                <a:schemeClr val="dk1"/>
              </a:buClr>
              <a:buSzPct val="100000"/>
              <a:buChar char="●"/>
            </a:pPr>
            <a:r>
              <a:rPr b="1" lang="en-GB">
                <a:solidFill>
                  <a:schemeClr val="dk1"/>
                </a:solidFill>
                <a:latin typeface="Times New Roman"/>
                <a:ea typeface="Times New Roman"/>
                <a:cs typeface="Times New Roman"/>
                <a:sym typeface="Times New Roman"/>
              </a:rPr>
              <a:t>Histogram Equalization:</a:t>
            </a:r>
            <a:r>
              <a:rPr lang="en-GB">
                <a:solidFill>
                  <a:schemeClr val="dk1"/>
                </a:solidFill>
                <a:latin typeface="Times New Roman"/>
                <a:ea typeface="Times New Roman"/>
                <a:cs typeface="Times New Roman"/>
                <a:sym typeface="Times New Roman"/>
              </a:rPr>
              <a:t> Enhance contrast to highlight subtle gesture features.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25755" lvl="0" marL="457200" rtl="0" algn="l">
              <a:lnSpc>
                <a:spcPct val="115000"/>
              </a:lnSpc>
              <a:spcBef>
                <a:spcPts val="0"/>
              </a:spcBef>
              <a:spcAft>
                <a:spcPts val="0"/>
              </a:spcAft>
              <a:buClr>
                <a:schemeClr val="dk1"/>
              </a:buClr>
              <a:buSzPct val="100000"/>
              <a:buChar char="●"/>
            </a:pPr>
            <a:r>
              <a:rPr b="1" lang="en-GB">
                <a:solidFill>
                  <a:schemeClr val="dk1"/>
                </a:solidFill>
                <a:latin typeface="Times New Roman"/>
                <a:ea typeface="Times New Roman"/>
                <a:cs typeface="Times New Roman"/>
                <a:sym typeface="Times New Roman"/>
              </a:rPr>
              <a:t>Consistent Format:</a:t>
            </a:r>
            <a:r>
              <a:rPr lang="en-GB">
                <a:solidFill>
                  <a:schemeClr val="dk1"/>
                </a:solidFill>
                <a:latin typeface="Times New Roman"/>
                <a:ea typeface="Times New Roman"/>
                <a:cs typeface="Times New Roman"/>
                <a:sym typeface="Times New Roman"/>
              </a:rPr>
              <a:t> Ensure pre-processed frames are ready for accurate feature extraction by VGG-16.</a:t>
            </a: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147" name="Google Shape;147;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48" name="Google Shape;148;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txBox="1"/>
          <p:nvPr>
            <p:ph idx="1" type="body"/>
          </p:nvPr>
        </p:nvSpPr>
        <p:spPr>
          <a:xfrm>
            <a:off x="311700" y="7306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4. Spatial Feature Extraction Module</a:t>
            </a:r>
            <a:endParaRPr b="1" sz="1400">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Four models were evaluated for spatial feature extraction in Hysta-Net: 3D-CNN, Inception V3, ResNet50, and VGG-16.</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VGG-16</a:t>
            </a:r>
            <a:r>
              <a:rPr lang="en-GB" sz="1400">
                <a:solidFill>
                  <a:schemeClr val="dk1"/>
                </a:solidFill>
                <a:latin typeface="Times New Roman"/>
                <a:ea typeface="Times New Roman"/>
                <a:cs typeface="Times New Roman"/>
                <a:sym typeface="Times New Roman"/>
              </a:rPr>
              <a:t> was chosen due to its superior performance, providing better feature extraction results compared to the others.</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0"/>
              </a:spcAft>
              <a:buClr>
                <a:schemeClr val="dk1"/>
              </a:buClr>
              <a:buSzPts val="1100"/>
              <a:buFont typeface="Arial"/>
              <a:buNone/>
            </a:pPr>
            <a:r>
              <a:rPr b="1" lang="en-GB" sz="1400">
                <a:solidFill>
                  <a:schemeClr val="dk1"/>
                </a:solidFill>
                <a:latin typeface="Times New Roman"/>
                <a:ea typeface="Times New Roman"/>
                <a:cs typeface="Times New Roman"/>
                <a:sym typeface="Times New Roman"/>
              </a:rPr>
              <a:t>VGG-16 Architecture</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0" marL="457200" rtl="0" algn="l">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VGG-16 uses a deep stack of 3×3 convolutional filters to capture fine-grained spatial details.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The fully connected layers are removed, and the convolutional base is frozen to minimize overfitting.</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VGG-16 extracts spatial feature maps that capture edges, textures, and complex structures inherent in the gesture images.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154" name="Google Shape;154;p26"/>
          <p:cNvSpPr txBox="1"/>
          <p:nvPr>
            <p:ph type="title"/>
          </p:nvPr>
        </p:nvSpPr>
        <p:spPr>
          <a:xfrm>
            <a:off x="416100" y="15797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a:p>
        </p:txBody>
      </p:sp>
      <p:sp>
        <p:nvSpPr>
          <p:cNvPr id="155" name="Google Shape;155;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61" name="Google Shape;161;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62" name="Google Shape;162;p27"/>
          <p:cNvPicPr preferRelativeResize="0"/>
          <p:nvPr/>
        </p:nvPicPr>
        <p:blipFill>
          <a:blip r:embed="rId3">
            <a:alphaModFix/>
          </a:blip>
          <a:stretch>
            <a:fillRect/>
          </a:stretch>
        </p:blipFill>
        <p:spPr>
          <a:xfrm>
            <a:off x="311700" y="1442674"/>
            <a:ext cx="8637751" cy="2258150"/>
          </a:xfrm>
          <a:prstGeom prst="rect">
            <a:avLst/>
          </a:prstGeom>
          <a:noFill/>
          <a:ln>
            <a:noFill/>
          </a:ln>
        </p:spPr>
      </p:pic>
      <p:sp>
        <p:nvSpPr>
          <p:cNvPr id="163" name="Google Shape;163;p27"/>
          <p:cNvSpPr txBox="1"/>
          <p:nvPr/>
        </p:nvSpPr>
        <p:spPr>
          <a:xfrm>
            <a:off x="3361475" y="3700825"/>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200"/>
              </a:spcAft>
              <a:buNone/>
            </a:pPr>
            <a:r>
              <a:rPr b="1" lang="en-GB">
                <a:solidFill>
                  <a:schemeClr val="dk1"/>
                </a:solidFill>
                <a:latin typeface="Times New Roman"/>
                <a:ea typeface="Times New Roman"/>
                <a:cs typeface="Times New Roman"/>
                <a:sym typeface="Times New Roman"/>
              </a:rPr>
              <a:t>Figure: </a:t>
            </a:r>
            <a:r>
              <a:rPr b="1" lang="en-GB">
                <a:solidFill>
                  <a:schemeClr val="dk1"/>
                </a:solidFill>
                <a:latin typeface="Times New Roman"/>
                <a:ea typeface="Times New Roman"/>
                <a:cs typeface="Times New Roman"/>
                <a:sym typeface="Times New Roman"/>
              </a:rPr>
              <a:t>VGG-16 Architecture</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8"/>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4</a:t>
            </a:r>
            <a:r>
              <a:rPr b="1" lang="en-GB">
                <a:solidFill>
                  <a:schemeClr val="dk1"/>
                </a:solidFill>
                <a:latin typeface="Times New Roman"/>
                <a:ea typeface="Times New Roman"/>
                <a:cs typeface="Times New Roman"/>
                <a:sym typeface="Times New Roman"/>
              </a:rPr>
              <a:t>. Spatial Feature Extraction Module</a:t>
            </a:r>
            <a:endParaRPr b="1">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b="1" lang="en-GB" sz="1400">
                <a:solidFill>
                  <a:schemeClr val="dk1"/>
                </a:solidFill>
                <a:latin typeface="Times New Roman"/>
                <a:ea typeface="Times New Roman"/>
                <a:cs typeface="Times New Roman"/>
                <a:sym typeface="Times New Roman"/>
              </a:rPr>
              <a:t>Feature Representation</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1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The extracted features are represented as vectors each with a dimension of 8192.</a:t>
            </a:r>
            <a:endParaRPr sz="1400">
              <a:solidFill>
                <a:schemeClr val="dk1"/>
              </a:solidFill>
              <a:latin typeface="Times New Roman"/>
              <a:ea typeface="Times New Roman"/>
              <a:cs typeface="Times New Roman"/>
              <a:sym typeface="Times New Roman"/>
            </a:endParaRPr>
          </a:p>
          <a:p>
            <a:pPr indent="-317500" lvl="0" marL="457200" rtl="0" algn="l">
              <a:spcBef>
                <a:spcPts val="120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These feature vectors are fed into the Temporal Feature Extraction Module for further dynamic analysis.</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Clr>
                <a:schemeClr val="dk1"/>
              </a:buClr>
              <a:buSzPts val="1100"/>
              <a:buFont typeface="Arial"/>
              <a:buNone/>
            </a:pPr>
            <a:r>
              <a:t/>
            </a:r>
            <a:endParaRPr b="1" sz="11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169" name="Google Shape;169;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70" name="Google Shape;170;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9"/>
          <p:cNvSpPr txBox="1"/>
          <p:nvPr>
            <p:ph idx="1" type="body"/>
          </p:nvPr>
        </p:nvSpPr>
        <p:spPr>
          <a:xfrm>
            <a:off x="311700" y="971050"/>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5</a:t>
            </a:r>
            <a:r>
              <a:rPr b="1" lang="en-GB">
                <a:solidFill>
                  <a:schemeClr val="dk1"/>
                </a:solidFill>
                <a:latin typeface="Times New Roman"/>
                <a:ea typeface="Times New Roman"/>
                <a:cs typeface="Times New Roman"/>
                <a:sym typeface="Times New Roman"/>
              </a:rPr>
              <a:t>. Temporal Feature Extraction Module</a:t>
            </a:r>
            <a:endParaRPr b="1">
              <a:solidFill>
                <a:schemeClr val="dk1"/>
              </a:solidFill>
              <a:latin typeface="Times New Roman"/>
              <a:ea typeface="Times New Roman"/>
              <a:cs typeface="Times New Roman"/>
              <a:sym typeface="Times New Roman"/>
            </a:endParaRPr>
          </a:p>
          <a:p>
            <a:pPr indent="-317500" lvl="0" marL="457200" rtl="0" algn="l">
              <a:lnSpc>
                <a:spcPct val="115000"/>
              </a:lnSpc>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Objective:</a:t>
            </a:r>
            <a:r>
              <a:rPr lang="en-GB" sz="1400">
                <a:solidFill>
                  <a:schemeClr val="dk1"/>
                </a:solidFill>
                <a:latin typeface="Times New Roman"/>
                <a:ea typeface="Times New Roman"/>
                <a:cs typeface="Times New Roman"/>
                <a:sym typeface="Times New Roman"/>
              </a:rPr>
              <a:t> Capture the dynamic evolution of sign language gestures, which static features alone cannot represent.</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Model:</a:t>
            </a:r>
            <a:r>
              <a:rPr lang="en-GB" sz="1400">
                <a:solidFill>
                  <a:schemeClr val="dk1"/>
                </a:solidFill>
                <a:latin typeface="Times New Roman"/>
                <a:ea typeface="Times New Roman"/>
                <a:cs typeface="Times New Roman"/>
                <a:sym typeface="Times New Roman"/>
              </a:rPr>
              <a:t> Use a Long Short-Term Memory (LSTM) network with 256 hidden units.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Process:</a:t>
            </a:r>
            <a:r>
              <a:rPr lang="en-GB" sz="1400">
                <a:solidFill>
                  <a:schemeClr val="dk1"/>
                </a:solidFill>
                <a:latin typeface="Times New Roman"/>
                <a:ea typeface="Times New Roman"/>
                <a:cs typeface="Times New Roman"/>
                <a:sym typeface="Times New Roman"/>
              </a:rPr>
              <a:t> For each spatial feature vector x</a:t>
            </a:r>
            <a:r>
              <a:rPr baseline="-25000" lang="en-GB" sz="1400">
                <a:solidFill>
                  <a:schemeClr val="dk1"/>
                </a:solidFill>
                <a:latin typeface="Times New Roman"/>
                <a:ea typeface="Times New Roman"/>
                <a:cs typeface="Times New Roman"/>
                <a:sym typeface="Times New Roman"/>
              </a:rPr>
              <a:t>t​</a:t>
            </a:r>
            <a:r>
              <a:rPr lang="en-GB" sz="1400">
                <a:solidFill>
                  <a:schemeClr val="dk1"/>
                </a:solidFill>
                <a:latin typeface="Times New Roman"/>
                <a:ea typeface="Times New Roman"/>
                <a:cs typeface="Times New Roman"/>
                <a:sym typeface="Times New Roman"/>
              </a:rPr>
              <a:t> (from the VGG-16 module), the LSTM computes </a:t>
            </a:r>
            <a:endParaRPr sz="1400">
              <a:solidFill>
                <a:schemeClr val="dk1"/>
              </a:solidFill>
              <a:latin typeface="Times New Roman"/>
              <a:ea typeface="Times New Roman"/>
              <a:cs typeface="Times New Roman"/>
              <a:sym typeface="Times New Roman"/>
            </a:endParaRPr>
          </a:p>
          <a:p>
            <a:pPr indent="457200" lvl="0" marL="0" rtl="0" algn="l">
              <a:lnSpc>
                <a:spcPct val="115000"/>
              </a:lnSpc>
              <a:spcBef>
                <a:spcPts val="1200"/>
              </a:spcBef>
              <a:spcAft>
                <a:spcPts val="0"/>
              </a:spcAft>
              <a:buNone/>
            </a:pPr>
            <a:r>
              <a:rPr lang="en-GB" sz="1400">
                <a:solidFill>
                  <a:schemeClr val="dk1"/>
                </a:solidFill>
                <a:latin typeface="Times New Roman"/>
                <a:ea typeface="Times New Roman"/>
                <a:cs typeface="Times New Roman"/>
                <a:sym typeface="Times New Roman"/>
              </a:rPr>
              <a:t>h</a:t>
            </a:r>
            <a:r>
              <a:rPr baseline="-25000" lang="en-GB" sz="1400">
                <a:solidFill>
                  <a:schemeClr val="dk1"/>
                </a:solidFill>
                <a:latin typeface="Times New Roman"/>
                <a:ea typeface="Times New Roman"/>
                <a:cs typeface="Times New Roman"/>
                <a:sym typeface="Times New Roman"/>
              </a:rPr>
              <a:t>t</a:t>
            </a:r>
            <a:r>
              <a:rPr lang="en-GB" sz="1400">
                <a:solidFill>
                  <a:schemeClr val="dk1"/>
                </a:solidFill>
                <a:latin typeface="Times New Roman"/>
                <a:ea typeface="Times New Roman"/>
                <a:cs typeface="Times New Roman"/>
                <a:sym typeface="Times New Roman"/>
              </a:rPr>
              <a:t>= LSTM (x</a:t>
            </a:r>
            <a:r>
              <a:rPr baseline="-25000" lang="en-GB" sz="1400">
                <a:solidFill>
                  <a:schemeClr val="dk1"/>
                </a:solidFill>
                <a:latin typeface="Times New Roman"/>
                <a:ea typeface="Times New Roman"/>
                <a:cs typeface="Times New Roman"/>
                <a:sym typeface="Times New Roman"/>
              </a:rPr>
              <a:t>t</a:t>
            </a:r>
            <a:r>
              <a:rPr lang="en-GB" sz="1400">
                <a:solidFill>
                  <a:schemeClr val="dk1"/>
                </a:solidFill>
                <a:latin typeface="Times New Roman"/>
                <a:ea typeface="Times New Roman"/>
                <a:cs typeface="Times New Roman"/>
                <a:sym typeface="Times New Roman"/>
              </a:rPr>
              <a:t>, h</a:t>
            </a:r>
            <a:r>
              <a:rPr baseline="-25000" lang="en-GB" sz="1400">
                <a:solidFill>
                  <a:schemeClr val="dk1"/>
                </a:solidFill>
                <a:latin typeface="Times New Roman"/>
                <a:ea typeface="Times New Roman"/>
                <a:cs typeface="Times New Roman"/>
                <a:sym typeface="Times New Roman"/>
              </a:rPr>
              <a:t>t−1</a:t>
            </a:r>
            <a:r>
              <a:rPr lang="en-GB" sz="1400">
                <a:solidFill>
                  <a:schemeClr val="dk1"/>
                </a:solidFill>
                <a:latin typeface="Times New Roman"/>
                <a:ea typeface="Times New Roman"/>
                <a:cs typeface="Times New Roman"/>
                <a:sym typeface="Times New Roman"/>
              </a:rPr>
              <a:t>), capturing both short-term transitions and long-term dependencies.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Output:</a:t>
            </a:r>
            <a:r>
              <a:rPr lang="en-GB" sz="1400">
                <a:solidFill>
                  <a:schemeClr val="dk1"/>
                </a:solidFill>
                <a:latin typeface="Times New Roman"/>
                <a:ea typeface="Times New Roman"/>
                <a:cs typeface="Times New Roman"/>
                <a:sym typeface="Times New Roman"/>
              </a:rPr>
              <a:t> Produces a sequence of hidden states h</a:t>
            </a:r>
            <a:r>
              <a:rPr baseline="-25000" lang="en-GB" sz="1400">
                <a:solidFill>
                  <a:schemeClr val="dk1"/>
                </a:solidFill>
                <a:latin typeface="Times New Roman"/>
                <a:ea typeface="Times New Roman"/>
                <a:cs typeface="Times New Roman"/>
                <a:sym typeface="Times New Roman"/>
              </a:rPr>
              <a:t>1​</a:t>
            </a:r>
            <a:r>
              <a:rPr lang="en-GB" sz="1400">
                <a:solidFill>
                  <a:schemeClr val="dk1"/>
                </a:solidFill>
                <a:latin typeface="Times New Roman"/>
                <a:ea typeface="Times New Roman"/>
                <a:cs typeface="Times New Roman"/>
                <a:sym typeface="Times New Roman"/>
              </a:rPr>
              <a:t>,h</a:t>
            </a:r>
            <a:r>
              <a:rPr baseline="-25000" lang="en-GB" sz="1400">
                <a:solidFill>
                  <a:schemeClr val="dk1"/>
                </a:solidFill>
                <a:latin typeface="Times New Roman"/>
                <a:ea typeface="Times New Roman"/>
                <a:cs typeface="Times New Roman"/>
                <a:sym typeface="Times New Roman"/>
              </a:rPr>
              <a:t>2​</a:t>
            </a:r>
            <a:r>
              <a:rPr lang="en-GB" sz="1400">
                <a:solidFill>
                  <a:schemeClr val="dk1"/>
                </a:solidFill>
                <a:latin typeface="Times New Roman"/>
                <a:ea typeface="Times New Roman"/>
                <a:cs typeface="Times New Roman"/>
                <a:sym typeface="Times New Roman"/>
              </a:rPr>
              <a:t>,…,h</a:t>
            </a:r>
            <a:r>
              <a:rPr baseline="-25000" lang="en-GB" sz="1400">
                <a:solidFill>
                  <a:schemeClr val="dk1"/>
                </a:solidFill>
                <a:latin typeface="Times New Roman"/>
                <a:ea typeface="Times New Roman"/>
                <a:cs typeface="Times New Roman"/>
                <a:sym typeface="Times New Roman"/>
              </a:rPr>
              <a:t>T​</a:t>
            </a:r>
            <a:r>
              <a:rPr lang="en-GB" sz="1400">
                <a:solidFill>
                  <a:schemeClr val="dk1"/>
                </a:solidFill>
                <a:latin typeface="Times New Roman"/>
                <a:ea typeface="Times New Roman"/>
                <a:cs typeface="Times New Roman"/>
                <a:sym typeface="Times New Roman"/>
              </a:rPr>
              <a:t> that encapsulate the gesture's temporal progression.</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Enhancements:</a:t>
            </a:r>
            <a:r>
              <a:rPr lang="en-GB" sz="1400">
                <a:solidFill>
                  <a:schemeClr val="dk1"/>
                </a:solidFill>
                <a:latin typeface="Times New Roman"/>
                <a:ea typeface="Times New Roman"/>
                <a:cs typeface="Times New Roman"/>
                <a:sym typeface="Times New Roman"/>
              </a:rPr>
              <a:t> Further mechanisms like multi-head attention can be applied later to emphasize the most salient temporal cues.</a:t>
            </a:r>
            <a:endParaRPr sz="14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sz="1300">
              <a:solidFill>
                <a:schemeClr val="dk1"/>
              </a:solidFill>
            </a:endParaRPr>
          </a:p>
          <a:p>
            <a:pPr indent="0" lvl="0" marL="13716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176" name="Google Shape;17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77" name="Google Shape;177;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0"/>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6</a:t>
            </a:r>
            <a:r>
              <a:rPr b="1" lang="en-GB">
                <a:solidFill>
                  <a:schemeClr val="dk1"/>
                </a:solidFill>
                <a:latin typeface="Times New Roman"/>
                <a:ea typeface="Times New Roman"/>
                <a:cs typeface="Times New Roman"/>
                <a:sym typeface="Times New Roman"/>
              </a:rPr>
              <a:t>. </a:t>
            </a:r>
            <a:r>
              <a:rPr b="1" lang="en-GB">
                <a:solidFill>
                  <a:schemeClr val="dk1"/>
                </a:solidFill>
                <a:latin typeface="Times New Roman"/>
                <a:ea typeface="Times New Roman"/>
                <a:cs typeface="Times New Roman"/>
                <a:sym typeface="Times New Roman"/>
              </a:rPr>
              <a:t> Multi-Head Attention Module</a:t>
            </a:r>
            <a:endParaRPr b="1">
              <a:solidFill>
                <a:schemeClr val="dk1"/>
              </a:solidFill>
              <a:latin typeface="Times New Roman"/>
              <a:ea typeface="Times New Roman"/>
              <a:cs typeface="Times New Roman"/>
              <a:sym typeface="Times New Roman"/>
            </a:endParaRPr>
          </a:p>
          <a:p>
            <a:pPr indent="-317500" lvl="0" marL="457200" rtl="0" algn="l">
              <a:lnSpc>
                <a:spcPct val="115000"/>
              </a:lnSpc>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Enhances temporal features obtained from the LSTM by capturing diverse aspects of motion and context.</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Splits the LSTM output into multiple subspaces and computes scaled dot-product attention for each head using:</a:t>
            </a:r>
            <a:br>
              <a:rPr lang="en-GB" sz="1400">
                <a:solidFill>
                  <a:schemeClr val="dk1"/>
                </a:solidFill>
                <a:latin typeface="Times New Roman"/>
                <a:ea typeface="Times New Roman"/>
                <a:cs typeface="Times New Roman"/>
                <a:sym typeface="Times New Roman"/>
              </a:rPr>
            </a:br>
            <a:r>
              <a:rPr lang="en-GB" sz="1400">
                <a:solidFill>
                  <a:schemeClr val="dk1"/>
                </a:solidFill>
                <a:latin typeface="Times New Roman"/>
                <a:ea typeface="Times New Roman"/>
                <a:cs typeface="Times New Roman"/>
                <a:sym typeface="Times New Roman"/>
              </a:rPr>
              <a:t> 				</a:t>
            </a:r>
            <a:br>
              <a:rPr lang="en-GB" sz="1400">
                <a:solidFill>
                  <a:schemeClr val="dk1"/>
                </a:solidFill>
                <a:latin typeface="Times New Roman"/>
                <a:ea typeface="Times New Roman"/>
                <a:cs typeface="Times New Roman"/>
                <a:sym typeface="Times New Roman"/>
              </a:rPr>
            </a:br>
            <a:r>
              <a:rPr lang="en-GB" sz="1400">
                <a:solidFill>
                  <a:schemeClr val="dk1"/>
                </a:solidFill>
                <a:latin typeface="Times New Roman"/>
                <a:ea typeface="Times New Roman"/>
                <a:cs typeface="Times New Roman"/>
                <a:sym typeface="Times New Roman"/>
              </a:rPr>
              <a:t> where Q, K, and V are linear projections of the LSTM output.</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Uses </a:t>
            </a:r>
            <a:r>
              <a:rPr b="1" lang="en-GB" sz="1400">
                <a:solidFill>
                  <a:schemeClr val="dk1"/>
                </a:solidFill>
                <a:latin typeface="Times New Roman"/>
                <a:ea typeface="Times New Roman"/>
                <a:cs typeface="Times New Roman"/>
                <a:sym typeface="Times New Roman"/>
              </a:rPr>
              <a:t>four</a:t>
            </a:r>
            <a:r>
              <a:rPr lang="en-GB" sz="1400">
                <a:solidFill>
                  <a:schemeClr val="dk1"/>
                </a:solidFill>
                <a:latin typeface="Times New Roman"/>
                <a:ea typeface="Times New Roman"/>
                <a:cs typeface="Times New Roman"/>
                <a:sym typeface="Times New Roman"/>
              </a:rPr>
              <a:t> parallel attention heads; their outputs are concatenated and linearly transformed with an output projection matrix W</a:t>
            </a:r>
            <a:r>
              <a:rPr baseline="-25000" lang="en-GB" sz="1400">
                <a:solidFill>
                  <a:schemeClr val="dk1"/>
                </a:solidFill>
                <a:latin typeface="Times New Roman"/>
                <a:ea typeface="Times New Roman"/>
                <a:cs typeface="Times New Roman"/>
                <a:sym typeface="Times New Roman"/>
              </a:rPr>
              <a:t>O</a:t>
            </a:r>
            <a:r>
              <a:rPr lang="en-GB" sz="1400">
                <a:solidFill>
                  <a:schemeClr val="dk1"/>
                </a:solidFill>
                <a:latin typeface="Times New Roman"/>
                <a:ea typeface="Times New Roman"/>
                <a:cs typeface="Times New Roman"/>
                <a:sym typeface="Times New Roman"/>
              </a:rPr>
              <a:t>​ resulting in a richer representation.</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Output is forwarded to subsequent processing stages</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0"/>
              </a:spcAft>
              <a:buNone/>
            </a:pPr>
            <a:r>
              <a:t/>
            </a:r>
            <a:endParaRPr sz="14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183" name="Google Shape;183;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84" name="Google Shape;184;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85" name="Google Shape;185;p30"/>
          <p:cNvPicPr preferRelativeResize="0"/>
          <p:nvPr/>
        </p:nvPicPr>
        <p:blipFill>
          <a:blip r:embed="rId3">
            <a:alphaModFix/>
          </a:blip>
          <a:stretch>
            <a:fillRect/>
          </a:stretch>
        </p:blipFill>
        <p:spPr>
          <a:xfrm>
            <a:off x="2805574" y="2619275"/>
            <a:ext cx="2713750" cy="3936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7. Residual Connection</a:t>
            </a:r>
            <a:endParaRPr b="1">
              <a:solidFill>
                <a:schemeClr val="dk1"/>
              </a:solidFill>
              <a:latin typeface="Times New Roman"/>
              <a:ea typeface="Times New Roman"/>
              <a:cs typeface="Times New Roman"/>
              <a:sym typeface="Times New Roman"/>
            </a:endParaRPr>
          </a:p>
          <a:p>
            <a:pPr indent="-317500" lvl="0" marL="457200" rtl="0" algn="l">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Purpose</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r>
              <a:rPr lang="en-GB" sz="1400">
                <a:solidFill>
                  <a:schemeClr val="dk1"/>
                </a:solidFill>
                <a:latin typeface="Times New Roman"/>
                <a:ea typeface="Times New Roman"/>
                <a:cs typeface="Times New Roman"/>
                <a:sym typeface="Times New Roman"/>
              </a:rPr>
              <a:t> Preserve original temporal features from LSTM while incorporating enhanced features from multi-head attention.</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Need for Residual Connection</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Retains essential sequential information for dynamic gesture recognition.</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Prevents issues like vanishing gradients.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Ensures vital temporal dynamics are not lost.</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191" name="Google Shape;191;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92" name="Google Shape;192;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GB">
                <a:latin typeface="Times New Roman"/>
                <a:ea typeface="Times New Roman"/>
                <a:cs typeface="Times New Roman"/>
                <a:sym typeface="Times New Roman"/>
              </a:rPr>
              <a:t>CONTENTS</a:t>
            </a:r>
            <a:endParaRPr b="1">
              <a:latin typeface="Times New Roman"/>
              <a:ea typeface="Times New Roman"/>
              <a:cs typeface="Times New Roman"/>
              <a:sym typeface="Times New Roman"/>
            </a:endParaRPr>
          </a:p>
        </p:txBody>
      </p:sp>
      <p:sp>
        <p:nvSpPr>
          <p:cNvPr id="65" name="Google Shape;65;p14"/>
          <p:cNvSpPr txBox="1"/>
          <p:nvPr>
            <p:ph idx="1" type="body"/>
          </p:nvPr>
        </p:nvSpPr>
        <p:spPr>
          <a:xfrm>
            <a:off x="246450" y="1017725"/>
            <a:ext cx="8520600" cy="3416400"/>
          </a:xfrm>
          <a:prstGeom prst="rect">
            <a:avLst/>
          </a:prstGeom>
        </p:spPr>
        <p:txBody>
          <a:bodyPr anchorCtr="0" anchor="t" bIns="91425" lIns="91425" spcFirstLastPara="1" rIns="91425" wrap="square" tIns="91425">
            <a:noAutofit/>
          </a:bodyPr>
          <a:lstStyle/>
          <a:p>
            <a:pPr indent="-319087" lvl="0" marL="457200" rtl="0" algn="l">
              <a:lnSpc>
                <a:spcPct val="95000"/>
              </a:lnSpc>
              <a:spcBef>
                <a:spcPts val="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INTRODUCTION</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MOTIVATION</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OBJECTIVES</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LITERATURE REVIEW</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RESEARCH GAP</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METHODOLOGY</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RESULT ANALYSIS AND DISCUSSION</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CONCLUSION</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FUTURE SCOPE</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CONTRIBUTION</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PUBLICATIONS</a:t>
            </a:r>
            <a:endParaRPr sz="1425">
              <a:solidFill>
                <a:schemeClr val="dk1"/>
              </a:solidFill>
              <a:latin typeface="Times New Roman"/>
              <a:ea typeface="Times New Roman"/>
              <a:cs typeface="Times New Roman"/>
              <a:sym typeface="Times New Roman"/>
            </a:endParaRPr>
          </a:p>
          <a:p>
            <a:pPr indent="-319087" lvl="0" marL="457200" rtl="0" algn="l">
              <a:lnSpc>
                <a:spcPct val="95000"/>
              </a:lnSpc>
              <a:spcBef>
                <a:spcPts val="1000"/>
              </a:spcBef>
              <a:spcAft>
                <a:spcPts val="0"/>
              </a:spcAft>
              <a:buClr>
                <a:schemeClr val="dk1"/>
              </a:buClr>
              <a:buSzPts val="1425"/>
              <a:buFont typeface="Times New Roman"/>
              <a:buAutoNum type="arabicPeriod"/>
            </a:pPr>
            <a:r>
              <a:rPr lang="en-GB" sz="1425">
                <a:solidFill>
                  <a:schemeClr val="dk1"/>
                </a:solidFill>
                <a:latin typeface="Times New Roman"/>
                <a:ea typeface="Times New Roman"/>
                <a:cs typeface="Times New Roman"/>
                <a:sym typeface="Times New Roman"/>
              </a:rPr>
              <a:t>REFERENCES</a:t>
            </a:r>
            <a:endParaRPr sz="1425">
              <a:solidFill>
                <a:schemeClr val="dk1"/>
              </a:solidFill>
              <a:latin typeface="Times New Roman"/>
              <a:ea typeface="Times New Roman"/>
              <a:cs typeface="Times New Roman"/>
              <a:sym typeface="Times New Roman"/>
            </a:endParaRPr>
          </a:p>
          <a:p>
            <a:pPr indent="0" lvl="0" marL="457200" rtl="0" algn="l">
              <a:lnSpc>
                <a:spcPct val="95000"/>
              </a:lnSpc>
              <a:spcBef>
                <a:spcPts val="1000"/>
              </a:spcBef>
              <a:spcAft>
                <a:spcPts val="1200"/>
              </a:spcAft>
              <a:buSzPts val="688"/>
              <a:buNone/>
            </a:pPr>
            <a:r>
              <a:t/>
            </a:r>
            <a:endParaRPr sz="925">
              <a:solidFill>
                <a:schemeClr val="dk1"/>
              </a:solidFill>
              <a:latin typeface="Times New Roman"/>
              <a:ea typeface="Times New Roman"/>
              <a:cs typeface="Times New Roman"/>
              <a:sym typeface="Times New Roman"/>
            </a:endParaRPr>
          </a:p>
        </p:txBody>
      </p:sp>
      <p:sp>
        <p:nvSpPr>
          <p:cNvPr id="66" name="Google Shape;6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7</a:t>
            </a:r>
            <a:r>
              <a:rPr b="1" lang="en-GB">
                <a:solidFill>
                  <a:schemeClr val="dk1"/>
                </a:solidFill>
                <a:latin typeface="Times New Roman"/>
                <a:ea typeface="Times New Roman"/>
                <a:cs typeface="Times New Roman"/>
                <a:sym typeface="Times New Roman"/>
              </a:rPr>
              <a:t>. Residual Connection</a:t>
            </a:r>
            <a:endParaRPr b="1">
              <a:solidFill>
                <a:schemeClr val="dk1"/>
              </a:solidFill>
              <a:latin typeface="Times New Roman"/>
              <a:ea typeface="Times New Roman"/>
              <a:cs typeface="Times New Roman"/>
              <a:sym typeface="Times New Roman"/>
            </a:endParaRPr>
          </a:p>
          <a:p>
            <a:pPr indent="-317500" lvl="0" marL="457200" rtl="0" algn="l">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Implementation</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Char char="○"/>
            </a:pPr>
            <a:r>
              <a:rPr lang="en-GB">
                <a:solidFill>
                  <a:schemeClr val="dk1"/>
                </a:solidFill>
                <a:latin typeface="Times New Roman"/>
                <a:ea typeface="Times New Roman"/>
                <a:cs typeface="Times New Roman"/>
                <a:sym typeface="Times New Roman"/>
              </a:rPr>
              <a:t>Residual Addition: Element-wise addition of LSTM output and multi-head attention output.</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Formula:</a:t>
            </a:r>
            <a:br>
              <a:rPr lang="en-GB">
                <a:solidFill>
                  <a:schemeClr val="dk1"/>
                </a:solidFill>
                <a:latin typeface="Times New Roman"/>
                <a:ea typeface="Times New Roman"/>
                <a:cs typeface="Times New Roman"/>
                <a:sym typeface="Times New Roman"/>
              </a:rPr>
            </a:br>
            <a:r>
              <a:rPr lang="en-GB">
                <a:solidFill>
                  <a:schemeClr val="dk1"/>
                </a:solidFill>
                <a:latin typeface="Times New Roman"/>
                <a:ea typeface="Times New Roman"/>
                <a:cs typeface="Times New Roman"/>
                <a:sym typeface="Times New Roman"/>
              </a:rPr>
              <a:t> </a:t>
            </a:r>
            <a:r>
              <a:rPr lang="en-GB" sz="1600">
                <a:solidFill>
                  <a:schemeClr val="dk1"/>
                </a:solidFill>
                <a:latin typeface="Times New Roman"/>
                <a:ea typeface="Times New Roman"/>
                <a:cs typeface="Times New Roman"/>
                <a:sym typeface="Times New Roman"/>
              </a:rPr>
              <a:t>X</a:t>
            </a:r>
            <a:r>
              <a:rPr baseline="-25000" lang="en-GB" sz="1600">
                <a:solidFill>
                  <a:schemeClr val="dk1"/>
                </a:solidFill>
                <a:latin typeface="Times New Roman"/>
                <a:ea typeface="Times New Roman"/>
                <a:cs typeface="Times New Roman"/>
                <a:sym typeface="Times New Roman"/>
              </a:rPr>
              <a:t>res</a:t>
            </a:r>
            <a:r>
              <a:rPr lang="en-GB" sz="1600">
                <a:solidFill>
                  <a:schemeClr val="dk1"/>
                </a:solidFill>
                <a:latin typeface="Times New Roman"/>
                <a:ea typeface="Times New Roman"/>
                <a:cs typeface="Times New Roman"/>
                <a:sym typeface="Times New Roman"/>
              </a:rPr>
              <a:t> = X</a:t>
            </a:r>
            <a:r>
              <a:rPr baseline="-25000" lang="en-GB" sz="1600">
                <a:solidFill>
                  <a:schemeClr val="dk1"/>
                </a:solidFill>
                <a:latin typeface="Times New Roman"/>
                <a:ea typeface="Times New Roman"/>
                <a:cs typeface="Times New Roman"/>
                <a:sym typeface="Times New Roman"/>
              </a:rPr>
              <a:t>LSTM  </a:t>
            </a:r>
            <a:r>
              <a:rPr lang="en-GB" sz="1600">
                <a:solidFill>
                  <a:schemeClr val="dk1"/>
                </a:solidFill>
                <a:latin typeface="Times New Roman"/>
                <a:ea typeface="Times New Roman"/>
                <a:cs typeface="Times New Roman"/>
                <a:sym typeface="Times New Roman"/>
              </a:rPr>
              <a:t>+ X</a:t>
            </a:r>
            <a:r>
              <a:rPr baseline="-25000" lang="en-GB" sz="1600">
                <a:solidFill>
                  <a:schemeClr val="dk1"/>
                </a:solidFill>
                <a:latin typeface="Times New Roman"/>
                <a:ea typeface="Times New Roman"/>
                <a:cs typeface="Times New Roman"/>
                <a:sym typeface="Times New Roman"/>
              </a:rPr>
              <a:t>attn</a:t>
            </a:r>
            <a:endParaRPr baseline="-25000" sz="16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Outcome</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Combines original and refined features, boosting the model's ability to recognize dynamic emergency gestures.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0" lvl="0" marL="457200" rtl="0" algn="l">
              <a:spcBef>
                <a:spcPts val="1200"/>
              </a:spcBef>
              <a:spcAft>
                <a:spcPts val="0"/>
              </a:spcAft>
              <a:buNone/>
            </a:pPr>
            <a:br>
              <a:rPr lang="en-GB" sz="1100">
                <a:solidFill>
                  <a:schemeClr val="dk1"/>
                </a:solidFill>
              </a:rPr>
            </a:br>
            <a:endParaRPr sz="1100">
              <a:solidFill>
                <a:schemeClr val="dk1"/>
              </a:solidFill>
            </a:endParaRPr>
          </a:p>
          <a:p>
            <a:pPr indent="0" lvl="0" marL="0" rtl="0" algn="l">
              <a:lnSpc>
                <a:spcPct val="150000"/>
              </a:lnSpc>
              <a:spcBef>
                <a:spcPts val="1200"/>
              </a:spcBef>
              <a:spcAft>
                <a:spcPts val="0"/>
              </a:spcAft>
              <a:buNone/>
            </a:pPr>
            <a:r>
              <a:t/>
            </a:r>
            <a:endParaRPr b="1">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317500" lvl="0" marL="457200" rtl="0" algn="l">
              <a:spcBef>
                <a:spcPts val="1200"/>
              </a:spcBef>
              <a:spcAft>
                <a:spcPts val="0"/>
              </a:spcAft>
              <a:buClr>
                <a:schemeClr val="dk1"/>
              </a:buClr>
              <a:buSzPts val="1400"/>
              <a:buChar char="●"/>
            </a:pP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198" name="Google Shape;19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99" name="Google Shape;199;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3"/>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8. Global Average Pooling</a:t>
            </a:r>
            <a:endParaRPr b="1">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Purpose</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r>
              <a:rPr lang="en-GB" sz="1400">
                <a:solidFill>
                  <a:schemeClr val="dk1"/>
                </a:solidFill>
                <a:latin typeface="Times New Roman"/>
                <a:ea typeface="Times New Roman"/>
                <a:cs typeface="Times New Roman"/>
                <a:sym typeface="Times New Roman"/>
              </a:rPr>
              <a:t> Aggregates temporal features into a fixed-length vector, summarizing the essential information for classification.</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 </a:t>
            </a:r>
            <a:r>
              <a:rPr b="1" lang="en-GB" sz="1400">
                <a:solidFill>
                  <a:schemeClr val="dk1"/>
                </a:solidFill>
                <a:latin typeface="Times New Roman"/>
                <a:ea typeface="Times New Roman"/>
                <a:cs typeface="Times New Roman"/>
                <a:sym typeface="Times New Roman"/>
              </a:rPr>
              <a:t>Significance</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1" marL="914400" rtl="0" algn="l">
              <a:lnSpc>
                <a:spcPct val="150000"/>
              </a:lnSpc>
              <a:spcBef>
                <a:spcPts val="100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Reduces spatial-temporal feature map to a concise representation.</a:t>
            </a:r>
            <a:endParaRPr>
              <a:solidFill>
                <a:schemeClr val="dk1"/>
              </a:solidFill>
              <a:latin typeface="Times New Roman"/>
              <a:ea typeface="Times New Roman"/>
              <a:cs typeface="Times New Roman"/>
              <a:sym typeface="Times New Roman"/>
            </a:endParaRPr>
          </a:p>
          <a:p>
            <a:pPr indent="-317500" lvl="1" marL="914400" rtl="0" algn="l">
              <a:lnSpc>
                <a:spcPct val="150000"/>
              </a:lnSpc>
              <a:spcBef>
                <a:spcPts val="100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Minimizes the number of parameters, helping mitigate overfitting.</a:t>
            </a:r>
            <a:endParaRPr>
              <a:solidFill>
                <a:schemeClr val="dk1"/>
              </a:solidFill>
              <a:latin typeface="Times New Roman"/>
              <a:ea typeface="Times New Roman"/>
              <a:cs typeface="Times New Roman"/>
              <a:sym typeface="Times New Roman"/>
            </a:endParaRPr>
          </a:p>
          <a:p>
            <a:pPr indent="-317500" lvl="1" marL="914400" rtl="0" algn="l">
              <a:lnSpc>
                <a:spcPct val="150000"/>
              </a:lnSpc>
              <a:spcBef>
                <a:spcPts val="100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Retains the most important features for accurate gesture recognition.</a:t>
            </a:r>
            <a:endParaRPr>
              <a:solidFill>
                <a:schemeClr val="dk1"/>
              </a:solidFill>
              <a:latin typeface="Times New Roman"/>
              <a:ea typeface="Times New Roman"/>
              <a:cs typeface="Times New Roman"/>
              <a:sym typeface="Times New Roman"/>
            </a:endParaRPr>
          </a:p>
          <a:p>
            <a:pPr indent="0" lvl="0" marL="914400" rtl="0" algn="l">
              <a:lnSpc>
                <a:spcPct val="150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205" name="Google Shape;205;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06" name="Google Shape;206;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9. Classification Module</a:t>
            </a:r>
            <a:endParaRPr b="1">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Purpose</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r>
              <a:rPr lang="en-GB" sz="1400">
                <a:solidFill>
                  <a:schemeClr val="dk1"/>
                </a:solidFill>
                <a:latin typeface="Times New Roman"/>
                <a:ea typeface="Times New Roman"/>
                <a:cs typeface="Times New Roman"/>
                <a:sym typeface="Times New Roman"/>
              </a:rPr>
              <a:t> Converts the pooled feature vector into a probability distribution over the sign classes.</a:t>
            </a:r>
            <a:endParaRPr sz="1400">
              <a:solidFill>
                <a:schemeClr val="dk1"/>
              </a:solidFill>
              <a:latin typeface="Times New Roman"/>
              <a:ea typeface="Times New Roman"/>
              <a:cs typeface="Times New Roman"/>
              <a:sym typeface="Times New Roman"/>
            </a:endParaRPr>
          </a:p>
          <a:p>
            <a:pPr indent="-317500" lvl="0" marL="457200" rtl="0" algn="l">
              <a:spcBef>
                <a:spcPts val="10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Dense Layer with ReLU Activation</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1" marL="914400" rtl="0" algn="l">
              <a:lnSpc>
                <a:spcPct val="100000"/>
              </a:lnSpc>
              <a:spcBef>
                <a:spcPts val="100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Transforms the feature vector into a higher-dimensional space.</a:t>
            </a:r>
            <a:endParaRPr>
              <a:solidFill>
                <a:schemeClr val="dk1"/>
              </a:solidFill>
              <a:latin typeface="Times New Roman"/>
              <a:ea typeface="Times New Roman"/>
              <a:cs typeface="Times New Roman"/>
              <a:sym typeface="Times New Roman"/>
            </a:endParaRPr>
          </a:p>
          <a:p>
            <a:pPr indent="-317500" lvl="1" marL="914400" rtl="0" algn="l">
              <a:lnSpc>
                <a:spcPct val="100000"/>
              </a:lnSpc>
              <a:spcBef>
                <a:spcPts val="100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Non-linearity is introduced via ReLU:</a:t>
            </a:r>
            <a:br>
              <a:rPr lang="en-GB">
                <a:solidFill>
                  <a:schemeClr val="dk1"/>
                </a:solidFill>
                <a:latin typeface="Times New Roman"/>
                <a:ea typeface="Times New Roman"/>
                <a:cs typeface="Times New Roman"/>
                <a:sym typeface="Times New Roman"/>
              </a:rPr>
            </a:br>
            <a:r>
              <a:rPr lang="en-GB">
                <a:solidFill>
                  <a:schemeClr val="dk1"/>
                </a:solidFill>
                <a:latin typeface="Times New Roman"/>
                <a:ea typeface="Times New Roman"/>
                <a:cs typeface="Times New Roman"/>
                <a:sym typeface="Times New Roman"/>
              </a:rPr>
              <a:t> 	   h = ReLU(W</a:t>
            </a:r>
            <a:r>
              <a:rPr baseline="-25000" lang="en-GB">
                <a:solidFill>
                  <a:schemeClr val="dk1"/>
                </a:solidFill>
                <a:latin typeface="Times New Roman"/>
                <a:ea typeface="Times New Roman"/>
                <a:cs typeface="Times New Roman"/>
                <a:sym typeface="Times New Roman"/>
              </a:rPr>
              <a:t>1</a:t>
            </a:r>
            <a:r>
              <a:rPr lang="en-GB">
                <a:solidFill>
                  <a:schemeClr val="dk1"/>
                </a:solidFill>
                <a:latin typeface="Times New Roman"/>
                <a:ea typeface="Times New Roman"/>
                <a:cs typeface="Times New Roman"/>
                <a:sym typeface="Times New Roman"/>
              </a:rPr>
              <a:t>z + b</a:t>
            </a:r>
            <a:r>
              <a:rPr baseline="-25000" lang="en-GB">
                <a:solidFill>
                  <a:schemeClr val="dk1"/>
                </a:solidFill>
                <a:latin typeface="Times New Roman"/>
                <a:ea typeface="Times New Roman"/>
                <a:cs typeface="Times New Roman"/>
                <a:sym typeface="Times New Roman"/>
              </a:rPr>
              <a:t>1</a:t>
            </a:r>
            <a:r>
              <a:rPr lang="en-GB">
                <a:solidFill>
                  <a:schemeClr val="dk1"/>
                </a:solidFill>
                <a:latin typeface="Times New Roman"/>
                <a:ea typeface="Times New Roman"/>
                <a:cs typeface="Times New Roman"/>
                <a:sym typeface="Times New Roman"/>
              </a:rPr>
              <a:t>)</a:t>
            </a:r>
            <a:endParaRPr>
              <a:solidFill>
                <a:schemeClr val="dk1"/>
              </a:solidFill>
              <a:latin typeface="Times New Roman"/>
              <a:ea typeface="Times New Roman"/>
              <a:cs typeface="Times New Roman"/>
              <a:sym typeface="Times New Roman"/>
            </a:endParaRPr>
          </a:p>
          <a:p>
            <a:pPr indent="-317500" lvl="0" marL="457200" rtl="0" algn="l">
              <a:spcBef>
                <a:spcPts val="10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Dropout Layer</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1" marL="914400" rtl="0" algn="l">
              <a:spcBef>
                <a:spcPts val="100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Applied with a 0.5 rate to prevent overfitting.</a:t>
            </a:r>
            <a:endParaRPr>
              <a:solidFill>
                <a:schemeClr val="dk1"/>
              </a:solidFill>
              <a:latin typeface="Times New Roman"/>
              <a:ea typeface="Times New Roman"/>
              <a:cs typeface="Times New Roman"/>
              <a:sym typeface="Times New Roman"/>
            </a:endParaRPr>
          </a:p>
          <a:p>
            <a:pPr indent="-317500" lvl="1" marL="914400" rtl="0" algn="l">
              <a:spcBef>
                <a:spcPts val="1000"/>
              </a:spcBef>
              <a:spcAft>
                <a:spcPts val="0"/>
              </a:spcAft>
              <a:buClr>
                <a:schemeClr val="dk1"/>
              </a:buClr>
              <a:buSzPts val="1400"/>
              <a:buChar char="○"/>
            </a:pPr>
            <a:r>
              <a:rPr lang="en-GB">
                <a:solidFill>
                  <a:schemeClr val="dk1"/>
                </a:solidFill>
                <a:latin typeface="Times New Roman"/>
                <a:ea typeface="Times New Roman"/>
                <a:cs typeface="Times New Roman"/>
                <a:sym typeface="Times New Roman"/>
              </a:rPr>
              <a:t>Randomly deactivates 50% of neurons during training.</a:t>
            </a:r>
            <a:br>
              <a:rPr lang="en-GB">
                <a:solidFill>
                  <a:schemeClr val="dk1"/>
                </a:solidFill>
              </a:rPr>
            </a:br>
            <a:endParaRPr>
              <a:solidFill>
                <a:schemeClr val="dk1"/>
              </a:solidFill>
            </a:endParaRPr>
          </a:p>
          <a:p>
            <a:pPr indent="0" lvl="0" marL="914400" rtl="0" algn="l">
              <a:lnSpc>
                <a:spcPct val="150000"/>
              </a:lnSpc>
              <a:spcBef>
                <a:spcPts val="10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0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212" name="Google Shape;212;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13" name="Google Shape;213;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5"/>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9. Classification Module</a:t>
            </a:r>
            <a:endParaRPr b="1">
              <a:solidFill>
                <a:schemeClr val="dk1"/>
              </a:solidFill>
              <a:latin typeface="Times New Roman"/>
              <a:ea typeface="Times New Roman"/>
              <a:cs typeface="Times New Roman"/>
              <a:sym typeface="Times New Roman"/>
            </a:endParaRPr>
          </a:p>
          <a:p>
            <a:pPr indent="-317500" lvl="0" marL="457200" rtl="0" algn="l">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Dense Layer with Softmax Activation</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r>
              <a:rPr lang="en-GB" sz="1400">
                <a:solidFill>
                  <a:schemeClr val="dk1"/>
                </a:solidFill>
                <a:latin typeface="Times New Roman"/>
                <a:ea typeface="Times New Roman"/>
                <a:cs typeface="Times New Roman"/>
                <a:sym typeface="Times New Roman"/>
              </a:rPr>
              <a:t>Produces the final probability distribution over the classes:</a:t>
            </a:r>
            <a:endParaRPr sz="1400">
              <a:solidFill>
                <a:schemeClr val="dk1"/>
              </a:solidFill>
              <a:latin typeface="Times New Roman"/>
              <a:ea typeface="Times New Roman"/>
              <a:cs typeface="Times New Roman"/>
              <a:sym typeface="Times New Roman"/>
            </a:endParaRPr>
          </a:p>
          <a:p>
            <a:pPr indent="0" lvl="0" marL="1371600" rtl="0" algn="l">
              <a:spcBef>
                <a:spcPts val="1200"/>
              </a:spcBef>
              <a:spcAft>
                <a:spcPts val="0"/>
              </a:spcAft>
              <a:buNone/>
            </a:pPr>
            <a:r>
              <a:rPr lang="en-GB" sz="1400">
                <a:solidFill>
                  <a:schemeClr val="dk1"/>
                </a:solidFill>
                <a:latin typeface="Times New Roman"/>
                <a:ea typeface="Times New Roman"/>
                <a:cs typeface="Times New Roman"/>
                <a:sym typeface="Times New Roman"/>
              </a:rPr>
              <a:t>y= softmax(W</a:t>
            </a:r>
            <a:r>
              <a:rPr baseline="-25000" lang="en-GB" sz="1400">
                <a:solidFill>
                  <a:schemeClr val="dk1"/>
                </a:solidFill>
                <a:latin typeface="Times New Roman"/>
                <a:ea typeface="Times New Roman"/>
                <a:cs typeface="Times New Roman"/>
                <a:sym typeface="Times New Roman"/>
              </a:rPr>
              <a:t>2</a:t>
            </a:r>
            <a:r>
              <a:rPr lang="en-GB" sz="1400">
                <a:solidFill>
                  <a:schemeClr val="dk1"/>
                </a:solidFill>
                <a:latin typeface="Times New Roman"/>
                <a:ea typeface="Times New Roman"/>
                <a:cs typeface="Times New Roman"/>
                <a:sym typeface="Times New Roman"/>
              </a:rPr>
              <a:t>h + b</a:t>
            </a:r>
            <a:r>
              <a:rPr baseline="-25000" lang="en-GB" sz="1400">
                <a:solidFill>
                  <a:schemeClr val="dk1"/>
                </a:solidFill>
                <a:latin typeface="Times New Roman"/>
                <a:ea typeface="Times New Roman"/>
                <a:cs typeface="Times New Roman"/>
                <a:sym typeface="Times New Roman"/>
              </a:rPr>
              <a:t>2</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0" marL="457200" rtl="0" algn="l">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Outcome</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r>
              <a:rPr lang="en-GB" sz="1400">
                <a:solidFill>
                  <a:schemeClr val="dk1"/>
                </a:solidFill>
                <a:latin typeface="Times New Roman"/>
                <a:ea typeface="Times New Roman"/>
                <a:cs typeface="Times New Roman"/>
                <a:sym typeface="Times New Roman"/>
              </a:rPr>
              <a:t>Transforms refined features into predictions indicating the likelihood of each emergency sign.</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0"/>
              </a:spcAft>
              <a:buNone/>
            </a:pPr>
            <a:r>
              <a:t/>
            </a:r>
            <a:endParaRPr b="1"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br>
              <a:rPr lang="en-GB" sz="1200">
                <a:solidFill>
                  <a:schemeClr val="dk1"/>
                </a:solidFill>
              </a:rPr>
            </a:br>
            <a:endParaRPr sz="1200">
              <a:solidFill>
                <a:schemeClr val="dk1"/>
              </a:solidFill>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219" name="Google Shape;219;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20" name="Google Shape;220;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6"/>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10</a:t>
            </a:r>
            <a:r>
              <a:rPr b="1" lang="en-GB">
                <a:solidFill>
                  <a:schemeClr val="dk1"/>
                </a:solidFill>
                <a:latin typeface="Times New Roman"/>
                <a:ea typeface="Times New Roman"/>
                <a:cs typeface="Times New Roman"/>
                <a:sym typeface="Times New Roman"/>
              </a:rPr>
              <a:t>. Output Module</a:t>
            </a:r>
            <a:endParaRPr b="1">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Purpose</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r>
              <a:rPr lang="en-GB" sz="1400">
                <a:solidFill>
                  <a:schemeClr val="dk1"/>
                </a:solidFill>
                <a:latin typeface="Times New Roman"/>
                <a:ea typeface="Times New Roman"/>
                <a:cs typeface="Times New Roman"/>
                <a:sym typeface="Times New Roman"/>
              </a:rPr>
              <a:t> Captures the final predictions of the system.</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Softmax Output</a:t>
            </a:r>
            <a:r>
              <a:rPr lang="en-GB" sz="1400">
                <a:solidFill>
                  <a:schemeClr val="dk1"/>
                </a:solidFill>
                <a:latin typeface="Times New Roman"/>
                <a:ea typeface="Times New Roman"/>
                <a:cs typeface="Times New Roman"/>
                <a:sym typeface="Times New Roman"/>
              </a:rPr>
              <a:t>: The softmax output vector y represents the probability distribution over predefined sign classes, with the class having the highest probability selected as the final predicted sign.</a:t>
            </a:r>
            <a:endParaRPr sz="1400">
              <a:solidFill>
                <a:schemeClr val="dk1"/>
              </a:solidFill>
              <a:latin typeface="Times New Roman"/>
              <a:ea typeface="Times New Roman"/>
              <a:cs typeface="Times New Roman"/>
              <a:sym typeface="Times New Roman"/>
            </a:endParaRPr>
          </a:p>
          <a:p>
            <a:pPr indent="0" lvl="0" marL="0" rtl="0" algn="l">
              <a:spcBef>
                <a:spcPts val="1000"/>
              </a:spcBef>
              <a:spcAft>
                <a:spcPts val="0"/>
              </a:spcAft>
              <a:buNone/>
            </a:pPr>
            <a:r>
              <a:t/>
            </a:r>
            <a:endParaRPr sz="1400">
              <a:solidFill>
                <a:schemeClr val="dk1"/>
              </a:solidFill>
              <a:latin typeface="Times New Roman"/>
              <a:ea typeface="Times New Roman"/>
              <a:cs typeface="Times New Roman"/>
              <a:sym typeface="Times New Roman"/>
            </a:endParaRPr>
          </a:p>
          <a:p>
            <a:pPr indent="0" lvl="0" marL="914400" rtl="0" algn="l">
              <a:lnSpc>
                <a:spcPct val="150000"/>
              </a:lnSpc>
              <a:spcBef>
                <a:spcPts val="1000"/>
              </a:spcBef>
              <a:spcAft>
                <a:spcPts val="0"/>
              </a:spcAft>
              <a:buNone/>
            </a:pPr>
            <a:r>
              <a:t/>
            </a:r>
            <a:endParaRPr b="1"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br>
              <a:rPr lang="en-GB" sz="1200">
                <a:solidFill>
                  <a:schemeClr val="dk1"/>
                </a:solidFill>
              </a:rPr>
            </a:br>
            <a:endParaRPr sz="1200">
              <a:solidFill>
                <a:schemeClr val="dk1"/>
              </a:solidFill>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226" name="Google Shape;226;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27" name="Google Shape;227;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7"/>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11. Custom Models created as part of Methodology</a:t>
            </a:r>
            <a:endParaRPr b="1">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Different spatial feature extraction modules were incorporated into HySTA-Net to evaluate and compare performance. These include HySTA-Net with 3DCNN, InceptionV3 and ResNet50.</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Among these, HySTA-Net using VGG16 as the spatial feature extractor demonstrated the best performance in both train-test splits and evaluations on custom video datasets.</a:t>
            </a:r>
            <a:endParaRPr sz="1400">
              <a:solidFill>
                <a:schemeClr val="dk1"/>
              </a:solidFill>
              <a:latin typeface="Times New Roman"/>
              <a:ea typeface="Times New Roman"/>
              <a:cs typeface="Times New Roman"/>
              <a:sym typeface="Times New Roman"/>
            </a:endParaRPr>
          </a:p>
          <a:p>
            <a:pPr indent="-317500" lvl="0" marL="457200" rtl="0" algn="l">
              <a:spcBef>
                <a:spcPts val="10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The detailed architectures of the custom models are presented in the following slides.</a:t>
            </a:r>
            <a:endParaRPr b="1">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000"/>
              </a:spcBef>
              <a:spcAft>
                <a:spcPts val="0"/>
              </a:spcAft>
              <a:buNone/>
            </a:pPr>
            <a:r>
              <a:t/>
            </a:r>
            <a:endParaRPr b="1"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br>
              <a:rPr lang="en-GB" sz="1200">
                <a:solidFill>
                  <a:schemeClr val="dk1"/>
                </a:solidFill>
              </a:rPr>
            </a:br>
            <a:endParaRPr sz="1200">
              <a:solidFill>
                <a:schemeClr val="dk1"/>
              </a:solidFill>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233" name="Google Shape;233;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34" name="Google Shape;234;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8"/>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11. Custom Models created as part of Methodology</a:t>
            </a:r>
            <a:endParaRPr b="1">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b="1" lang="en-GB" sz="1400">
                <a:solidFill>
                  <a:schemeClr val="dk1"/>
                </a:solidFill>
                <a:latin typeface="Times New Roman"/>
                <a:ea typeface="Times New Roman"/>
                <a:cs typeface="Times New Roman"/>
                <a:sym typeface="Times New Roman"/>
              </a:rPr>
              <a:t>	1. HySTA-Net with 3DCNN</a:t>
            </a:r>
            <a:endParaRPr b="1" sz="1400">
              <a:solidFill>
                <a:schemeClr val="dk1"/>
              </a:solidFill>
              <a:latin typeface="Times New Roman"/>
              <a:ea typeface="Times New Roman"/>
              <a:cs typeface="Times New Roman"/>
              <a:sym typeface="Times New Roman"/>
            </a:endParaRPr>
          </a:p>
          <a:p>
            <a:pPr indent="-317500" lvl="0" marL="914400" rtl="0" algn="l">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3D CNN as Feature Extractor</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1" marL="13716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The model integrates 3D CNN to capture both spatial details and temporal dynamics from input video sequences. </a:t>
            </a:r>
            <a:endParaRPr>
              <a:solidFill>
                <a:schemeClr val="dk1"/>
              </a:solidFill>
              <a:latin typeface="Times New Roman"/>
              <a:ea typeface="Times New Roman"/>
              <a:cs typeface="Times New Roman"/>
              <a:sym typeface="Times New Roman"/>
            </a:endParaRPr>
          </a:p>
          <a:p>
            <a:pPr indent="-317500" lvl="1" marL="1371600" rtl="0" algn="l">
              <a:spcBef>
                <a:spcPts val="100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3D convolutions analyze patterns across multiple frames, enabling the model to effectively extract features from gesture movements.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914400" rtl="0" algn="l">
              <a:spcBef>
                <a:spcPts val="10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Multi-Head Attention</a:t>
            </a:r>
            <a:r>
              <a:rPr lang="en-GB" sz="1400">
                <a:solidFill>
                  <a:schemeClr val="dk1"/>
                </a:solidFill>
                <a:latin typeface="Times New Roman"/>
                <a:ea typeface="Times New Roman"/>
                <a:cs typeface="Times New Roman"/>
                <a:sym typeface="Times New Roman"/>
              </a:rPr>
              <a:t>:</a:t>
            </a:r>
            <a:br>
              <a:rPr lang="en-GB" sz="1400">
                <a:solidFill>
                  <a:schemeClr val="dk1"/>
                </a:solidFill>
                <a:latin typeface="Times New Roman"/>
                <a:ea typeface="Times New Roman"/>
                <a:cs typeface="Times New Roman"/>
                <a:sym typeface="Times New Roman"/>
              </a:rPr>
            </a:br>
            <a:r>
              <a:rPr lang="en-GB" sz="1400">
                <a:solidFill>
                  <a:schemeClr val="dk1"/>
                </a:solidFill>
                <a:latin typeface="Times New Roman"/>
                <a:ea typeface="Times New Roman"/>
                <a:cs typeface="Times New Roman"/>
                <a:sym typeface="Times New Roman"/>
              </a:rPr>
              <a:t>The multi-head attention mechanism is used to refine the temporal features by focusing on the most  relevant parts of the sequence. This enhances the model's ability to recognize complex gesture patterns.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240" name="Google Shape;240;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41" name="Google Shape;241;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247" name="Google Shape;247;p39"/>
          <p:cNvPicPr preferRelativeResize="0"/>
          <p:nvPr/>
        </p:nvPicPr>
        <p:blipFill>
          <a:blip r:embed="rId3">
            <a:alphaModFix/>
          </a:blip>
          <a:stretch>
            <a:fillRect/>
          </a:stretch>
        </p:blipFill>
        <p:spPr>
          <a:xfrm>
            <a:off x="714525" y="528350"/>
            <a:ext cx="8030515" cy="4838699"/>
          </a:xfrm>
          <a:prstGeom prst="rect">
            <a:avLst/>
          </a:prstGeom>
          <a:noFill/>
          <a:ln>
            <a:noFill/>
          </a:ln>
        </p:spPr>
      </p:pic>
      <p:sp>
        <p:nvSpPr>
          <p:cNvPr id="248" name="Google Shape;248;p39"/>
          <p:cNvSpPr txBox="1"/>
          <p:nvPr/>
        </p:nvSpPr>
        <p:spPr>
          <a:xfrm>
            <a:off x="242175" y="66650"/>
            <a:ext cx="7605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1"/>
                </a:solidFill>
                <a:latin typeface="Times New Roman"/>
                <a:ea typeface="Times New Roman"/>
                <a:cs typeface="Times New Roman"/>
                <a:sym typeface="Times New Roman"/>
              </a:rPr>
              <a:t>Architecture Diagram of HySTA-Net using 3DCNN</a:t>
            </a:r>
            <a:r>
              <a:rPr lang="en-GB" sz="1800">
                <a:solidFill>
                  <a:schemeClr val="dk1"/>
                </a:solidFill>
              </a:rPr>
              <a:t> </a:t>
            </a:r>
            <a:endParaRPr sz="18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0"/>
          <p:cNvSpPr txBox="1"/>
          <p:nvPr>
            <p:ph idx="1" type="body"/>
          </p:nvPr>
        </p:nvSpPr>
        <p:spPr>
          <a:xfrm>
            <a:off x="311700" y="1152475"/>
            <a:ext cx="8520600" cy="3711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11. Custom Models created as part of Methodology</a:t>
            </a:r>
            <a:endParaRPr b="1">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b="1" lang="en-GB" sz="1400">
                <a:solidFill>
                  <a:schemeClr val="dk1"/>
                </a:solidFill>
                <a:latin typeface="Times New Roman"/>
                <a:ea typeface="Times New Roman"/>
                <a:cs typeface="Times New Roman"/>
                <a:sym typeface="Times New Roman"/>
              </a:rPr>
              <a:t>	2. HySTA-Net with </a:t>
            </a:r>
            <a:r>
              <a:rPr b="1" lang="en-GB" sz="1400">
                <a:solidFill>
                  <a:schemeClr val="dk1"/>
                </a:solidFill>
                <a:latin typeface="Times New Roman"/>
                <a:ea typeface="Times New Roman"/>
                <a:cs typeface="Times New Roman"/>
                <a:sym typeface="Times New Roman"/>
              </a:rPr>
              <a:t>InceptionV3 </a:t>
            </a:r>
            <a:endParaRPr b="1" sz="1400">
              <a:solidFill>
                <a:schemeClr val="dk1"/>
              </a:solidFill>
              <a:latin typeface="Times New Roman"/>
              <a:ea typeface="Times New Roman"/>
              <a:cs typeface="Times New Roman"/>
              <a:sym typeface="Times New Roman"/>
            </a:endParaRPr>
          </a:p>
          <a:p>
            <a:pPr indent="-317500" lvl="0" marL="914400" rtl="0" algn="l">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InceptionV3 as Spatial Feature Extractor</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0" lvl="0" marL="914400" rtl="0" algn="l">
              <a:spcBef>
                <a:spcPts val="1200"/>
              </a:spcBef>
              <a:spcAft>
                <a:spcPts val="0"/>
              </a:spcAft>
              <a:buNone/>
            </a:pPr>
            <a:r>
              <a:rPr lang="en-GB" sz="1400">
                <a:solidFill>
                  <a:schemeClr val="dk1"/>
                </a:solidFill>
                <a:latin typeface="Times New Roman"/>
                <a:ea typeface="Times New Roman"/>
                <a:cs typeface="Times New Roman"/>
                <a:sym typeface="Times New Roman"/>
              </a:rPr>
              <a:t>InceptionV3 is utilized for spatial feature extraction due to its efficient architecture, which uses multiple filter sizes within the same layer to capture spatial features at various scales.</a:t>
            </a:r>
            <a:endParaRPr sz="1400">
              <a:solidFill>
                <a:schemeClr val="dk1"/>
              </a:solidFill>
              <a:latin typeface="Times New Roman"/>
              <a:ea typeface="Times New Roman"/>
              <a:cs typeface="Times New Roman"/>
              <a:sym typeface="Times New Roman"/>
            </a:endParaRPr>
          </a:p>
          <a:p>
            <a:pPr indent="-317500" lvl="0" marL="914400" rtl="0" algn="l">
              <a:spcBef>
                <a:spcPts val="12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Multi-Head Attention</a:t>
            </a:r>
            <a:r>
              <a:rPr lang="en-GB" sz="1400">
                <a:solidFill>
                  <a:schemeClr val="dk1"/>
                </a:solidFill>
                <a:latin typeface="Times New Roman"/>
                <a:ea typeface="Times New Roman"/>
                <a:cs typeface="Times New Roman"/>
                <a:sym typeface="Times New Roman"/>
              </a:rPr>
              <a:t>: Refines temporal features by focusing on different sequence parts simultaneously.</a:t>
            </a:r>
            <a:endParaRPr sz="1400">
              <a:solidFill>
                <a:schemeClr val="dk1"/>
              </a:solidFill>
              <a:latin typeface="Times New Roman"/>
              <a:ea typeface="Times New Roman"/>
              <a:cs typeface="Times New Roman"/>
              <a:sym typeface="Times New Roman"/>
            </a:endParaRPr>
          </a:p>
          <a:p>
            <a:pPr indent="-317500" lvl="0" marL="914400" rtl="0" algn="l">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The combination of InceptionV3, LSTM, and multi-head attention enhances the model's performance in recognizing complex gesture movements.</a:t>
            </a:r>
            <a:endParaRPr sz="14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br>
              <a:rPr lang="en-GB" sz="1100">
                <a:solidFill>
                  <a:schemeClr val="dk1"/>
                </a:solidFill>
                <a:latin typeface="Times New Roman"/>
                <a:ea typeface="Times New Roman"/>
                <a:cs typeface="Times New Roman"/>
                <a:sym typeface="Times New Roman"/>
              </a:rPr>
            </a:br>
            <a:endParaRPr sz="11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1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000"/>
              </a:spcBef>
              <a:spcAft>
                <a:spcPts val="0"/>
              </a:spcAft>
              <a:buNone/>
            </a:pPr>
            <a:r>
              <a:t/>
            </a:r>
            <a:endParaRPr b="1"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br>
              <a:rPr lang="en-GB" sz="1200">
                <a:solidFill>
                  <a:schemeClr val="dk1"/>
                </a:solidFill>
                <a:latin typeface="Times New Roman"/>
                <a:ea typeface="Times New Roman"/>
                <a:cs typeface="Times New Roman"/>
                <a:sym typeface="Times New Roman"/>
              </a:rPr>
            </a:b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9144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254" name="Google Shape;254;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55" name="Google Shape;255;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261" name="Google Shape;261;p41"/>
          <p:cNvPicPr preferRelativeResize="0"/>
          <p:nvPr/>
        </p:nvPicPr>
        <p:blipFill>
          <a:blip r:embed="rId3">
            <a:alphaModFix/>
          </a:blip>
          <a:stretch>
            <a:fillRect/>
          </a:stretch>
        </p:blipFill>
        <p:spPr>
          <a:xfrm>
            <a:off x="573275" y="461700"/>
            <a:ext cx="7820198" cy="4529399"/>
          </a:xfrm>
          <a:prstGeom prst="rect">
            <a:avLst/>
          </a:prstGeom>
          <a:noFill/>
          <a:ln>
            <a:noFill/>
          </a:ln>
        </p:spPr>
      </p:pic>
      <p:sp>
        <p:nvSpPr>
          <p:cNvPr id="262" name="Google Shape;262;p41"/>
          <p:cNvSpPr txBox="1"/>
          <p:nvPr/>
        </p:nvSpPr>
        <p:spPr>
          <a:xfrm>
            <a:off x="215425" y="102050"/>
            <a:ext cx="7605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1"/>
                </a:solidFill>
                <a:latin typeface="Times New Roman"/>
                <a:ea typeface="Times New Roman"/>
                <a:cs typeface="Times New Roman"/>
                <a:sym typeface="Times New Roman"/>
              </a:rPr>
              <a:t>Architecture Diagram of HySTA-Net using InceptionV3</a:t>
            </a:r>
            <a:endParaRPr sz="18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GB">
                <a:latin typeface="Times New Roman"/>
                <a:ea typeface="Times New Roman"/>
                <a:cs typeface="Times New Roman"/>
                <a:sym typeface="Times New Roman"/>
              </a:rPr>
              <a:t>INTRODUCTION</a:t>
            </a:r>
            <a:endParaRPr b="1">
              <a:latin typeface="Times New Roman"/>
              <a:ea typeface="Times New Roman"/>
              <a:cs typeface="Times New Roman"/>
              <a:sym typeface="Times New Roman"/>
            </a:endParaRPr>
          </a:p>
        </p:txBody>
      </p:sp>
      <p:sp>
        <p:nvSpPr>
          <p:cNvPr id="72" name="Google Shape;72;p15"/>
          <p:cNvSpPr txBox="1"/>
          <p:nvPr>
            <p:ph idx="1" type="body"/>
          </p:nvPr>
        </p:nvSpPr>
        <p:spPr>
          <a:xfrm>
            <a:off x="386550" y="1187525"/>
            <a:ext cx="6006900" cy="3475800"/>
          </a:xfrm>
          <a:prstGeom prst="rect">
            <a:avLst/>
          </a:prstGeom>
        </p:spPr>
        <p:txBody>
          <a:bodyPr anchorCtr="0" anchor="t" bIns="91425" lIns="91425" spcFirstLastPara="1" rIns="91425" wrap="square" tIns="91425">
            <a:noAutofit/>
          </a:bodyPr>
          <a:lstStyle/>
          <a:p>
            <a:pPr indent="-298450" lvl="0" marL="457200" rtl="0" algn="just">
              <a:spcBef>
                <a:spcPts val="1200"/>
              </a:spcBef>
              <a:spcAft>
                <a:spcPts val="0"/>
              </a:spcAft>
              <a:buClr>
                <a:schemeClr val="dk1"/>
              </a:buClr>
              <a:buSzPts val="1100"/>
              <a:buChar char="●"/>
            </a:pPr>
            <a:r>
              <a:rPr lang="en-GB" sz="1400">
                <a:solidFill>
                  <a:schemeClr val="dk1"/>
                </a:solidFill>
                <a:latin typeface="Times New Roman"/>
                <a:ea typeface="Times New Roman"/>
                <a:cs typeface="Times New Roman"/>
                <a:sym typeface="Times New Roman"/>
              </a:rPr>
              <a:t>Over 466 million people globally live with hearing loss.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298450" lvl="0" marL="457200" rtl="0" algn="just">
              <a:spcBef>
                <a:spcPts val="0"/>
              </a:spcBef>
              <a:spcAft>
                <a:spcPts val="0"/>
              </a:spcAft>
              <a:buClr>
                <a:schemeClr val="dk1"/>
              </a:buClr>
              <a:buSzPts val="1100"/>
              <a:buChar char="●"/>
            </a:pPr>
            <a:r>
              <a:rPr lang="en-GB" sz="1400">
                <a:solidFill>
                  <a:schemeClr val="dk1"/>
                </a:solidFill>
                <a:latin typeface="Times New Roman"/>
                <a:ea typeface="Times New Roman"/>
                <a:cs typeface="Times New Roman"/>
                <a:sym typeface="Times New Roman"/>
              </a:rPr>
              <a:t>Many rely on sign language as their primary means of communication.</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298450" lvl="0" marL="457200" rtl="0" algn="just">
              <a:spcBef>
                <a:spcPts val="0"/>
              </a:spcBef>
              <a:spcAft>
                <a:spcPts val="0"/>
              </a:spcAft>
              <a:buClr>
                <a:schemeClr val="dk1"/>
              </a:buClr>
              <a:buSzPts val="1100"/>
              <a:buChar char="●"/>
            </a:pPr>
            <a:r>
              <a:rPr lang="en-GB" sz="1400">
                <a:solidFill>
                  <a:schemeClr val="dk1"/>
                </a:solidFill>
                <a:latin typeface="Times New Roman"/>
                <a:ea typeface="Times New Roman"/>
                <a:cs typeface="Times New Roman"/>
                <a:sym typeface="Times New Roman"/>
              </a:rPr>
              <a:t>Indian Sign Language (ISL) is widely used in India.</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298450" lvl="0" marL="457200" rtl="0" algn="just">
              <a:spcBef>
                <a:spcPts val="0"/>
              </a:spcBef>
              <a:spcAft>
                <a:spcPts val="0"/>
              </a:spcAft>
              <a:buClr>
                <a:schemeClr val="dk1"/>
              </a:buClr>
              <a:buSzPts val="1100"/>
              <a:buChar char="●"/>
            </a:pPr>
            <a:r>
              <a:rPr lang="en-GB" sz="1400">
                <a:solidFill>
                  <a:schemeClr val="dk1"/>
                </a:solidFill>
                <a:latin typeface="Times New Roman"/>
                <a:ea typeface="Times New Roman"/>
                <a:cs typeface="Times New Roman"/>
                <a:sym typeface="Times New Roman"/>
              </a:rPr>
              <a:t>Current recognition systems, especially for emergency gestures, are underdeveloped.</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298450" lvl="0" marL="457200" rtl="0" algn="just">
              <a:spcBef>
                <a:spcPts val="0"/>
              </a:spcBef>
              <a:spcAft>
                <a:spcPts val="0"/>
              </a:spcAft>
              <a:buClr>
                <a:schemeClr val="dk1"/>
              </a:buClr>
              <a:buSzPts val="1100"/>
              <a:buChar char="●"/>
            </a:pPr>
            <a:r>
              <a:rPr lang="en-GB" sz="1400">
                <a:solidFill>
                  <a:schemeClr val="dk1"/>
                </a:solidFill>
                <a:latin typeface="Times New Roman"/>
                <a:ea typeface="Times New Roman"/>
                <a:cs typeface="Times New Roman"/>
                <a:sym typeface="Times New Roman"/>
              </a:rPr>
              <a:t>In emergencies, failure to convey distress signals can delay help and risk lives.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298450" lvl="0" marL="457200" rtl="0" algn="just">
              <a:spcBef>
                <a:spcPts val="0"/>
              </a:spcBef>
              <a:spcAft>
                <a:spcPts val="0"/>
              </a:spcAft>
              <a:buClr>
                <a:schemeClr val="dk1"/>
              </a:buClr>
              <a:buSzPts val="1100"/>
              <a:buChar char="●"/>
            </a:pPr>
            <a:r>
              <a:rPr lang="en-GB" sz="1400">
                <a:solidFill>
                  <a:schemeClr val="dk1"/>
                </a:solidFill>
                <a:latin typeface="Times New Roman"/>
                <a:ea typeface="Times New Roman"/>
                <a:cs typeface="Times New Roman"/>
                <a:sym typeface="Times New Roman"/>
              </a:rPr>
              <a:t>Most systems focus on general vocabulary, not emergency-specific gestures.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0" lvl="0" marL="0" rtl="0" algn="just">
              <a:lnSpc>
                <a:spcPct val="115000"/>
              </a:lnSpc>
              <a:spcBef>
                <a:spcPts val="1200"/>
              </a:spcBef>
              <a:spcAft>
                <a:spcPts val="0"/>
              </a:spcAft>
              <a:buNone/>
            </a:pPr>
            <a:r>
              <a:t/>
            </a:r>
            <a:endParaRPr sz="1400">
              <a:solidFill>
                <a:schemeClr val="dk1"/>
              </a:solidFill>
              <a:latin typeface="Times New Roman"/>
              <a:ea typeface="Times New Roman"/>
              <a:cs typeface="Times New Roman"/>
              <a:sym typeface="Times New Roman"/>
            </a:endParaRPr>
          </a:p>
          <a:p>
            <a:pPr indent="0" lvl="0" marL="457200" rtl="0" algn="just">
              <a:lnSpc>
                <a:spcPct val="115000"/>
              </a:lnSpc>
              <a:spcBef>
                <a:spcPts val="500"/>
              </a:spcBef>
              <a:spcAft>
                <a:spcPts val="500"/>
              </a:spcAft>
              <a:buNone/>
            </a:pPr>
            <a:r>
              <a:t/>
            </a:r>
            <a:endParaRPr>
              <a:solidFill>
                <a:schemeClr val="dk1"/>
              </a:solidFill>
              <a:latin typeface="Times New Roman"/>
              <a:ea typeface="Times New Roman"/>
              <a:cs typeface="Times New Roman"/>
              <a:sym typeface="Times New Roman"/>
            </a:endParaRPr>
          </a:p>
        </p:txBody>
      </p:sp>
      <p:sp>
        <p:nvSpPr>
          <p:cNvPr id="73" name="Google Shape;73;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74" name="Google Shape;74;p15"/>
          <p:cNvPicPr preferRelativeResize="0"/>
          <p:nvPr/>
        </p:nvPicPr>
        <p:blipFill>
          <a:blip r:embed="rId3">
            <a:alphaModFix/>
          </a:blip>
          <a:stretch>
            <a:fillRect/>
          </a:stretch>
        </p:blipFill>
        <p:spPr>
          <a:xfrm>
            <a:off x="6728325" y="1353900"/>
            <a:ext cx="2292824" cy="307295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2"/>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11. Custom Models created as part of Methodology</a:t>
            </a:r>
            <a:endParaRPr b="1">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b="1" lang="en-GB" sz="1400">
                <a:solidFill>
                  <a:schemeClr val="dk1"/>
                </a:solidFill>
                <a:latin typeface="Times New Roman"/>
                <a:ea typeface="Times New Roman"/>
                <a:cs typeface="Times New Roman"/>
                <a:sym typeface="Times New Roman"/>
              </a:rPr>
              <a:t>	3. HySTA-Net with ResNet50</a:t>
            </a:r>
            <a:endParaRPr b="1" sz="1400">
              <a:solidFill>
                <a:schemeClr val="dk1"/>
              </a:solidFill>
              <a:latin typeface="Times New Roman"/>
              <a:ea typeface="Times New Roman"/>
              <a:cs typeface="Times New Roman"/>
              <a:sym typeface="Times New Roman"/>
            </a:endParaRPr>
          </a:p>
          <a:p>
            <a:pPr indent="-317500" lvl="0" marL="914400" rtl="0" algn="l">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ResNet50 for Spatial Feature Extraction</a:t>
            </a:r>
            <a:r>
              <a:rPr lang="en-GB" sz="1400">
                <a:solidFill>
                  <a:schemeClr val="dk1"/>
                </a:solidFill>
                <a:latin typeface="Times New Roman"/>
                <a:ea typeface="Times New Roman"/>
                <a:cs typeface="Times New Roman"/>
                <a:sym typeface="Times New Roman"/>
              </a:rPr>
              <a:t>: Utilizes deep residual learning to enable efficient gradient propagation, improving the extraction of complex spatial features from input gestures.</a:t>
            </a:r>
            <a:endParaRPr sz="1400">
              <a:solidFill>
                <a:schemeClr val="dk1"/>
              </a:solidFill>
              <a:latin typeface="Times New Roman"/>
              <a:ea typeface="Times New Roman"/>
              <a:cs typeface="Times New Roman"/>
              <a:sym typeface="Times New Roman"/>
            </a:endParaRPr>
          </a:p>
          <a:p>
            <a:pPr indent="-317500" lvl="0" marL="914400" rtl="0" algn="l">
              <a:spcBef>
                <a:spcPts val="10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Self-Attention Mechanism</a:t>
            </a:r>
            <a:r>
              <a:rPr lang="en-GB" sz="1400">
                <a:solidFill>
                  <a:schemeClr val="dk1"/>
                </a:solidFill>
                <a:latin typeface="Times New Roman"/>
                <a:ea typeface="Times New Roman"/>
                <a:cs typeface="Times New Roman"/>
                <a:sym typeface="Times New Roman"/>
              </a:rPr>
              <a:t>: This architecture utilizes a self-attention mechanism rather than a multi-head attention mechanism, as it demonstrated superior performance in terms of accuracy.</a:t>
            </a:r>
            <a:endParaRPr sz="1400">
              <a:solidFill>
                <a:schemeClr val="dk1"/>
              </a:solidFill>
              <a:latin typeface="Times New Roman"/>
              <a:ea typeface="Times New Roman"/>
              <a:cs typeface="Times New Roman"/>
              <a:sym typeface="Times New Roman"/>
            </a:endParaRPr>
          </a:p>
          <a:p>
            <a:pPr indent="-317500" lvl="0" marL="914400" rtl="0" algn="l">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Self-attention allows the model to focus on the most relevant parts of the input sequence for better feature refinement.</a:t>
            </a:r>
            <a:endParaRPr sz="1400">
              <a:solidFill>
                <a:schemeClr val="dk1"/>
              </a:solidFill>
              <a:latin typeface="Times New Roman"/>
              <a:ea typeface="Times New Roman"/>
              <a:cs typeface="Times New Roman"/>
              <a:sym typeface="Times New Roman"/>
            </a:endParaRPr>
          </a:p>
          <a:p>
            <a:pPr indent="0" lvl="0" marL="914400" rtl="0" algn="l">
              <a:lnSpc>
                <a:spcPct val="150000"/>
              </a:lnSpc>
              <a:spcBef>
                <a:spcPts val="1000"/>
              </a:spcBef>
              <a:spcAft>
                <a:spcPts val="0"/>
              </a:spcAft>
              <a:buNone/>
            </a:pPr>
            <a:r>
              <a:t/>
            </a:r>
            <a:endParaRPr sz="1400">
              <a:solidFill>
                <a:schemeClr val="dk1"/>
              </a:solidFill>
              <a:latin typeface="Times New Roman"/>
              <a:ea typeface="Times New Roman"/>
              <a:cs typeface="Times New Roman"/>
              <a:sym typeface="Times New Roman"/>
            </a:endParaRPr>
          </a:p>
          <a:p>
            <a:pPr indent="0" lvl="0" marL="914400" rtl="0" algn="l">
              <a:lnSpc>
                <a:spcPct val="150000"/>
              </a:lnSpc>
              <a:spcBef>
                <a:spcPts val="10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
        <p:nvSpPr>
          <p:cNvPr id="268" name="Google Shape;268;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69" name="Google Shape;269;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275" name="Google Shape;275;p43"/>
          <p:cNvPicPr preferRelativeResize="0"/>
          <p:nvPr/>
        </p:nvPicPr>
        <p:blipFill>
          <a:blip r:embed="rId3">
            <a:alphaModFix/>
          </a:blip>
          <a:stretch>
            <a:fillRect/>
          </a:stretch>
        </p:blipFill>
        <p:spPr>
          <a:xfrm>
            <a:off x="452937" y="445025"/>
            <a:ext cx="8238126" cy="4642476"/>
          </a:xfrm>
          <a:prstGeom prst="rect">
            <a:avLst/>
          </a:prstGeom>
          <a:noFill/>
          <a:ln>
            <a:noFill/>
          </a:ln>
        </p:spPr>
      </p:pic>
      <p:sp>
        <p:nvSpPr>
          <p:cNvPr id="276" name="Google Shape;276;p43"/>
          <p:cNvSpPr txBox="1"/>
          <p:nvPr/>
        </p:nvSpPr>
        <p:spPr>
          <a:xfrm>
            <a:off x="79375" y="0"/>
            <a:ext cx="7605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1"/>
                </a:solidFill>
                <a:latin typeface="Times New Roman"/>
                <a:ea typeface="Times New Roman"/>
                <a:cs typeface="Times New Roman"/>
                <a:sym typeface="Times New Roman"/>
              </a:rPr>
              <a:t>Architecture Diagram of HySTA-Net using ResNet50</a:t>
            </a:r>
            <a:r>
              <a:rPr lang="en-GB" sz="1800">
                <a:solidFill>
                  <a:schemeClr val="dk1"/>
                </a:solidFill>
              </a:rPr>
              <a:t> </a:t>
            </a:r>
            <a:endParaRPr sz="18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4"/>
          <p:cNvSpPr txBox="1"/>
          <p:nvPr>
            <p:ph idx="1" type="body"/>
          </p:nvPr>
        </p:nvSpPr>
        <p:spPr>
          <a:xfrm>
            <a:off x="311700" y="987300"/>
            <a:ext cx="55467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1</a:t>
            </a:r>
            <a:r>
              <a:rPr b="1" lang="en-GB">
                <a:solidFill>
                  <a:schemeClr val="dk1"/>
                </a:solidFill>
                <a:latin typeface="Times New Roman"/>
                <a:ea typeface="Times New Roman"/>
                <a:cs typeface="Times New Roman"/>
                <a:sym typeface="Times New Roman"/>
              </a:rPr>
              <a:t>. DATASET</a:t>
            </a:r>
            <a:endParaRPr b="1">
              <a:solidFill>
                <a:schemeClr val="dk1"/>
              </a:solidFill>
              <a:latin typeface="Times New Roman"/>
              <a:ea typeface="Times New Roman"/>
              <a:cs typeface="Times New Roman"/>
              <a:sym typeface="Times New Roman"/>
            </a:endParaRPr>
          </a:p>
          <a:p>
            <a:pPr indent="-330200" lvl="0" marL="457200" rtl="0" algn="just">
              <a:lnSpc>
                <a:spcPct val="150000"/>
              </a:lnSpc>
              <a:spcBef>
                <a:spcPts val="1400"/>
              </a:spcBef>
              <a:spcAft>
                <a:spcPts val="0"/>
              </a:spcAft>
              <a:buClr>
                <a:schemeClr val="dk1"/>
              </a:buClr>
              <a:buSzPts val="1600"/>
              <a:buFont typeface="Times New Roman"/>
              <a:buChar char="●"/>
            </a:pPr>
            <a:r>
              <a:rPr b="1" lang="en-GB" sz="1600">
                <a:solidFill>
                  <a:schemeClr val="dk1"/>
                </a:solidFill>
                <a:latin typeface="Times New Roman"/>
                <a:ea typeface="Times New Roman"/>
                <a:cs typeface="Times New Roman"/>
                <a:sym typeface="Times New Roman"/>
              </a:rPr>
              <a:t>Publicly Available Dataset</a:t>
            </a:r>
            <a:endParaRPr b="1" sz="1600">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Utilizes a video-based ISL dataset with </a:t>
            </a:r>
            <a:r>
              <a:rPr b="1" lang="en-GB" sz="1400">
                <a:solidFill>
                  <a:schemeClr val="dk1"/>
                </a:solidFill>
                <a:latin typeface="Times New Roman"/>
                <a:ea typeface="Times New Roman"/>
                <a:cs typeface="Times New Roman"/>
                <a:sym typeface="Times New Roman"/>
              </a:rPr>
              <a:t>412 videos</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Focuses on </a:t>
            </a:r>
            <a:r>
              <a:rPr b="1" lang="en-GB" sz="1400">
                <a:solidFill>
                  <a:schemeClr val="dk1"/>
                </a:solidFill>
                <a:latin typeface="Times New Roman"/>
                <a:ea typeface="Times New Roman"/>
                <a:cs typeface="Times New Roman"/>
                <a:sym typeface="Times New Roman"/>
              </a:rPr>
              <a:t>emergency ISL gestures</a:t>
            </a:r>
            <a:r>
              <a:rPr lang="en-GB" sz="1400">
                <a:solidFill>
                  <a:schemeClr val="dk1"/>
                </a:solidFill>
                <a:latin typeface="Times New Roman"/>
                <a:ea typeface="Times New Roman"/>
                <a:cs typeface="Times New Roman"/>
                <a:sym typeface="Times New Roman"/>
              </a:rPr>
              <a:t> for critical communication.</a:t>
            </a:r>
            <a:endParaRPr sz="1400">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Includes </a:t>
            </a:r>
            <a:r>
              <a:rPr b="1" lang="en-GB" sz="1400">
                <a:solidFill>
                  <a:schemeClr val="dk1"/>
                </a:solidFill>
                <a:latin typeface="Times New Roman"/>
                <a:ea typeface="Times New Roman"/>
                <a:cs typeface="Times New Roman"/>
                <a:sym typeface="Times New Roman"/>
              </a:rPr>
              <a:t>8 gestures</a:t>
            </a:r>
            <a:r>
              <a:rPr lang="en-GB" sz="1400">
                <a:solidFill>
                  <a:schemeClr val="dk1"/>
                </a:solidFill>
                <a:latin typeface="Times New Roman"/>
                <a:ea typeface="Times New Roman"/>
                <a:cs typeface="Times New Roman"/>
                <a:sym typeface="Times New Roman"/>
              </a:rPr>
              <a:t>: accident, call, doctor, help, hot, lose, pain, thief.</a:t>
            </a:r>
            <a:endParaRPr sz="1400">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50 videos per gesture</a:t>
            </a:r>
            <a:r>
              <a:rPr lang="en-GB" sz="1400">
                <a:solidFill>
                  <a:schemeClr val="dk1"/>
                </a:solidFill>
                <a:latin typeface="Times New Roman"/>
                <a:ea typeface="Times New Roman"/>
                <a:cs typeface="Times New Roman"/>
                <a:sym typeface="Times New Roman"/>
              </a:rPr>
              <a:t> on average.</a:t>
            </a:r>
            <a:endParaRPr sz="1400">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26 participants</a:t>
            </a:r>
            <a:r>
              <a:rPr lang="en-GB" sz="1400">
                <a:solidFill>
                  <a:schemeClr val="dk1"/>
                </a:solidFill>
                <a:latin typeface="Times New Roman"/>
                <a:ea typeface="Times New Roman"/>
                <a:cs typeface="Times New Roman"/>
                <a:sym typeface="Times New Roman"/>
              </a:rPr>
              <a:t> (12 males, 14 females), aged </a:t>
            </a:r>
            <a:r>
              <a:rPr b="1" lang="en-GB" sz="1400">
                <a:solidFill>
                  <a:schemeClr val="dk1"/>
                </a:solidFill>
                <a:latin typeface="Times New Roman"/>
                <a:ea typeface="Times New Roman"/>
                <a:cs typeface="Times New Roman"/>
                <a:sym typeface="Times New Roman"/>
              </a:rPr>
              <a:t>22-26 years</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Supports </a:t>
            </a:r>
            <a:r>
              <a:rPr b="1" lang="en-GB" sz="1400">
                <a:solidFill>
                  <a:schemeClr val="dk1"/>
                </a:solidFill>
                <a:latin typeface="Times New Roman"/>
                <a:ea typeface="Times New Roman"/>
                <a:cs typeface="Times New Roman"/>
                <a:sym typeface="Times New Roman"/>
              </a:rPr>
              <a:t>vision-based sign language recognition research</a:t>
            </a:r>
            <a:r>
              <a:rPr lang="en-GB" sz="1400">
                <a:solidFill>
                  <a:schemeClr val="dk1"/>
                </a:solidFill>
                <a:latin typeface="Times New Roman"/>
                <a:ea typeface="Times New Roman"/>
                <a:cs typeface="Times New Roman"/>
                <a:sym typeface="Times New Roman"/>
              </a:rPr>
              <a:t>.</a:t>
            </a:r>
            <a:endParaRPr sz="1400">
              <a:solidFill>
                <a:schemeClr val="dk1"/>
              </a:solidFill>
              <a:latin typeface="Times New Roman"/>
              <a:ea typeface="Times New Roman"/>
              <a:cs typeface="Times New Roman"/>
              <a:sym typeface="Times New Roman"/>
            </a:endParaRPr>
          </a:p>
          <a:p>
            <a:pPr indent="-330200" lvl="4" marL="2286000" rtl="0" algn="just">
              <a:lnSpc>
                <a:spcPct val="150000"/>
              </a:lnSpc>
              <a:spcBef>
                <a:spcPts val="0"/>
              </a:spcBef>
              <a:spcAft>
                <a:spcPts val="0"/>
              </a:spcAft>
              <a:buClr>
                <a:schemeClr val="dk1"/>
              </a:buClr>
              <a:buSzPts val="1600"/>
              <a:buFont typeface="Times New Roman"/>
              <a:buChar char="○"/>
            </a:pPr>
            <a:r>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282" name="Google Shape;282;p44"/>
          <p:cNvSpPr txBox="1"/>
          <p:nvPr>
            <p:ph type="title"/>
          </p:nvPr>
        </p:nvSpPr>
        <p:spPr>
          <a:xfrm>
            <a:off x="900300" y="32757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83" name="Google Shape;283;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284" name="Google Shape;284;p44"/>
          <p:cNvGraphicFramePr/>
          <p:nvPr/>
        </p:nvGraphicFramePr>
        <p:xfrm>
          <a:off x="5949900" y="987300"/>
          <a:ext cx="3000000" cy="3000000"/>
        </p:xfrm>
        <a:graphic>
          <a:graphicData uri="http://schemas.openxmlformats.org/drawingml/2006/table">
            <a:tbl>
              <a:tblPr>
                <a:noFill/>
                <a:tableStyleId>{44A9CFDF-27E7-47F5-951D-6C9FE399060A}</a:tableStyleId>
              </a:tblPr>
              <a:tblGrid>
                <a:gridCol w="1045275"/>
                <a:gridCol w="857525"/>
                <a:gridCol w="1233000"/>
              </a:tblGrid>
              <a:tr h="437000">
                <a:tc>
                  <a:txBody>
                    <a:bodyPr/>
                    <a:lstStyle/>
                    <a:p>
                      <a:pPr indent="0" lvl="0" marL="0" rtl="0" algn="l">
                        <a:spcBef>
                          <a:spcPts val="0"/>
                        </a:spcBef>
                        <a:spcAft>
                          <a:spcPts val="0"/>
                        </a:spcAft>
                        <a:buNone/>
                      </a:pPr>
                      <a:r>
                        <a:rPr b="1" lang="en-GB" sz="1200">
                          <a:latin typeface="Times New Roman"/>
                          <a:ea typeface="Times New Roman"/>
                          <a:cs typeface="Times New Roman"/>
                          <a:sym typeface="Times New Roman"/>
                        </a:rPr>
                        <a:t>Class Label</a:t>
                      </a:r>
                      <a:endParaRPr b="1" sz="1200">
                        <a:latin typeface="Times New Roman"/>
                        <a:ea typeface="Times New Roman"/>
                        <a:cs typeface="Times New Roman"/>
                        <a:sym typeface="Times New Roman"/>
                      </a:endParaRPr>
                    </a:p>
                  </a:txBody>
                  <a:tcPr marT="91425" marB="91425" marR="91425" marL="91425">
                    <a:solidFill>
                      <a:schemeClr val="lt2"/>
                    </a:solidFill>
                  </a:tcPr>
                </a:tc>
                <a:tc>
                  <a:txBody>
                    <a:bodyPr/>
                    <a:lstStyle/>
                    <a:p>
                      <a:pPr indent="0" lvl="0" marL="0" rtl="0" algn="l">
                        <a:spcBef>
                          <a:spcPts val="0"/>
                        </a:spcBef>
                        <a:spcAft>
                          <a:spcPts val="0"/>
                        </a:spcAft>
                        <a:buNone/>
                      </a:pPr>
                      <a:r>
                        <a:rPr b="1" lang="en-GB" sz="1200">
                          <a:latin typeface="Times New Roman"/>
                          <a:ea typeface="Times New Roman"/>
                          <a:cs typeface="Times New Roman"/>
                          <a:sym typeface="Times New Roman"/>
                        </a:rPr>
                        <a:t>Sign</a:t>
                      </a:r>
                      <a:endParaRPr b="1" sz="1200">
                        <a:latin typeface="Times New Roman"/>
                        <a:ea typeface="Times New Roman"/>
                        <a:cs typeface="Times New Roman"/>
                        <a:sym typeface="Times New Roman"/>
                      </a:endParaRPr>
                    </a:p>
                  </a:txBody>
                  <a:tcPr marT="91425" marB="91425" marR="91425" marL="91425">
                    <a:solidFill>
                      <a:schemeClr val="lt2"/>
                    </a:solidFill>
                  </a:tcPr>
                </a:tc>
                <a:tc>
                  <a:txBody>
                    <a:bodyPr/>
                    <a:lstStyle/>
                    <a:p>
                      <a:pPr indent="0" lvl="0" marL="0" rtl="0" algn="l">
                        <a:spcBef>
                          <a:spcPts val="0"/>
                        </a:spcBef>
                        <a:spcAft>
                          <a:spcPts val="0"/>
                        </a:spcAft>
                        <a:buNone/>
                      </a:pPr>
                      <a:r>
                        <a:rPr b="1" lang="en-GB" sz="1200">
                          <a:latin typeface="Times New Roman"/>
                          <a:ea typeface="Times New Roman"/>
                          <a:cs typeface="Times New Roman"/>
                          <a:sym typeface="Times New Roman"/>
                        </a:rPr>
                        <a:t>Number of Videos</a:t>
                      </a:r>
                      <a:endParaRPr b="1" sz="1200">
                        <a:latin typeface="Times New Roman"/>
                        <a:ea typeface="Times New Roman"/>
                        <a:cs typeface="Times New Roman"/>
                        <a:sym typeface="Times New Roman"/>
                      </a:endParaRPr>
                    </a:p>
                  </a:txBody>
                  <a:tcPr marT="91425" marB="91425" marR="91425" marL="91425">
                    <a:solidFill>
                      <a:schemeClr val="lt2"/>
                    </a:solidFill>
                  </a:tcPr>
                </a:tc>
              </a:tr>
              <a:tr h="330475">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0</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Accident</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52</a:t>
                      </a:r>
                      <a:endParaRPr sz="1200">
                        <a:latin typeface="Times New Roman"/>
                        <a:ea typeface="Times New Roman"/>
                        <a:cs typeface="Times New Roman"/>
                        <a:sym typeface="Times New Roman"/>
                      </a:endParaRPr>
                    </a:p>
                  </a:txBody>
                  <a:tcPr marT="91425" marB="91425" marR="91425" marL="91425"/>
                </a:tc>
              </a:tr>
              <a:tr h="330475">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1</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Call</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52</a:t>
                      </a:r>
                      <a:endParaRPr sz="1200">
                        <a:latin typeface="Times New Roman"/>
                        <a:ea typeface="Times New Roman"/>
                        <a:cs typeface="Times New Roman"/>
                        <a:sym typeface="Times New Roman"/>
                      </a:endParaRPr>
                    </a:p>
                  </a:txBody>
                  <a:tcPr marT="91425" marB="91425" marR="91425" marL="91425"/>
                </a:tc>
              </a:tr>
              <a:tr h="330475">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2</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Doctor</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52</a:t>
                      </a:r>
                      <a:endParaRPr sz="1200">
                        <a:latin typeface="Times New Roman"/>
                        <a:ea typeface="Times New Roman"/>
                        <a:cs typeface="Times New Roman"/>
                        <a:sym typeface="Times New Roman"/>
                      </a:endParaRPr>
                    </a:p>
                  </a:txBody>
                  <a:tcPr marT="91425" marB="91425" marR="91425" marL="91425"/>
                </a:tc>
              </a:tr>
              <a:tr h="330475">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3</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Help</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52</a:t>
                      </a:r>
                      <a:endParaRPr sz="1200">
                        <a:latin typeface="Times New Roman"/>
                        <a:ea typeface="Times New Roman"/>
                        <a:cs typeface="Times New Roman"/>
                        <a:sym typeface="Times New Roman"/>
                      </a:endParaRPr>
                    </a:p>
                  </a:txBody>
                  <a:tcPr marT="91425" marB="91425" marR="91425" marL="91425"/>
                </a:tc>
              </a:tr>
              <a:tr h="330475">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4</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Hot</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52</a:t>
                      </a:r>
                      <a:endParaRPr sz="1200">
                        <a:latin typeface="Times New Roman"/>
                        <a:ea typeface="Times New Roman"/>
                        <a:cs typeface="Times New Roman"/>
                        <a:sym typeface="Times New Roman"/>
                      </a:endParaRPr>
                    </a:p>
                  </a:txBody>
                  <a:tcPr marT="91425" marB="91425" marR="91425" marL="91425"/>
                </a:tc>
              </a:tr>
              <a:tr h="330475">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5</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Lose</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50</a:t>
                      </a:r>
                      <a:endParaRPr sz="1200">
                        <a:latin typeface="Times New Roman"/>
                        <a:ea typeface="Times New Roman"/>
                        <a:cs typeface="Times New Roman"/>
                        <a:sym typeface="Times New Roman"/>
                      </a:endParaRPr>
                    </a:p>
                  </a:txBody>
                  <a:tcPr marT="91425" marB="91425" marR="91425" marL="91425"/>
                </a:tc>
              </a:tr>
              <a:tr h="330475">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Pain</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52</a:t>
                      </a:r>
                      <a:endParaRPr sz="1200">
                        <a:latin typeface="Times New Roman"/>
                        <a:ea typeface="Times New Roman"/>
                        <a:cs typeface="Times New Roman"/>
                        <a:sym typeface="Times New Roman"/>
                      </a:endParaRPr>
                    </a:p>
                  </a:txBody>
                  <a:tcPr marT="91425" marB="91425" marR="91425" marL="91425"/>
                </a:tc>
              </a:tr>
              <a:tr h="330475">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7</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Thief</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sz="1200">
                          <a:latin typeface="Times New Roman"/>
                          <a:ea typeface="Times New Roman"/>
                          <a:cs typeface="Times New Roman"/>
                          <a:sym typeface="Times New Roman"/>
                        </a:rPr>
                        <a:t>50</a:t>
                      </a:r>
                      <a:endParaRPr sz="1200">
                        <a:latin typeface="Times New Roman"/>
                        <a:ea typeface="Times New Roman"/>
                        <a:cs typeface="Times New Roman"/>
                        <a:sym typeface="Times New Roman"/>
                      </a:endParaRPr>
                    </a:p>
                  </a:txBody>
                  <a:tcPr marT="91425" marB="91425" marR="91425" marL="91425"/>
                </a:tc>
              </a:tr>
              <a:tr h="330475">
                <a:tc>
                  <a:txBody>
                    <a:bodyPr/>
                    <a:lstStyle/>
                    <a:p>
                      <a:pPr indent="0" lvl="0" marL="0" rtl="0" algn="l">
                        <a:spcBef>
                          <a:spcPts val="0"/>
                        </a:spcBef>
                        <a:spcAft>
                          <a:spcPts val="0"/>
                        </a:spcAft>
                        <a:buNone/>
                      </a:pPr>
                      <a:r>
                        <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GB" sz="1200">
                          <a:latin typeface="Times New Roman"/>
                          <a:ea typeface="Times New Roman"/>
                          <a:cs typeface="Times New Roman"/>
                          <a:sym typeface="Times New Roman"/>
                        </a:rPr>
                        <a:t>Total</a:t>
                      </a:r>
                      <a:endParaRPr b="1"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GB" sz="1200">
                          <a:latin typeface="Times New Roman"/>
                          <a:ea typeface="Times New Roman"/>
                          <a:cs typeface="Times New Roman"/>
                          <a:sym typeface="Times New Roman"/>
                        </a:rPr>
                        <a:t>412</a:t>
                      </a:r>
                      <a:endParaRPr b="1" sz="1200">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5"/>
          <p:cNvSpPr txBox="1"/>
          <p:nvPr>
            <p:ph idx="1" type="body"/>
          </p:nvPr>
        </p:nvSpPr>
        <p:spPr>
          <a:xfrm>
            <a:off x="311700" y="987300"/>
            <a:ext cx="90699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1. DATASET</a:t>
            </a:r>
            <a:endParaRPr b="1">
              <a:solidFill>
                <a:schemeClr val="dk1"/>
              </a:solidFill>
              <a:latin typeface="Times New Roman"/>
              <a:ea typeface="Times New Roman"/>
              <a:cs typeface="Times New Roman"/>
              <a:sym typeface="Times New Roman"/>
            </a:endParaRPr>
          </a:p>
          <a:p>
            <a:pPr indent="-330200" lvl="0" marL="457200" rtl="0" algn="just">
              <a:lnSpc>
                <a:spcPct val="150000"/>
              </a:lnSpc>
              <a:spcBef>
                <a:spcPts val="1400"/>
              </a:spcBef>
              <a:spcAft>
                <a:spcPts val="0"/>
              </a:spcAft>
              <a:buClr>
                <a:schemeClr val="dk1"/>
              </a:buClr>
              <a:buSzPts val="1600"/>
              <a:buFont typeface="Times New Roman"/>
              <a:buChar char="●"/>
            </a:pPr>
            <a:r>
              <a:rPr b="1" lang="en-GB" sz="1600">
                <a:solidFill>
                  <a:schemeClr val="dk1"/>
                </a:solidFill>
                <a:latin typeface="Times New Roman"/>
                <a:ea typeface="Times New Roman"/>
                <a:cs typeface="Times New Roman"/>
                <a:sym typeface="Times New Roman"/>
              </a:rPr>
              <a:t>Publicly Available Dataset</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290" name="Google Shape;290;p45"/>
          <p:cNvSpPr txBox="1"/>
          <p:nvPr>
            <p:ph type="title"/>
          </p:nvPr>
        </p:nvSpPr>
        <p:spPr>
          <a:xfrm>
            <a:off x="900300" y="32757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91" name="Google Shape;291;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292" name="Google Shape;292;p45"/>
          <p:cNvPicPr preferRelativeResize="0"/>
          <p:nvPr/>
        </p:nvPicPr>
        <p:blipFill>
          <a:blip r:embed="rId3">
            <a:alphaModFix/>
          </a:blip>
          <a:stretch>
            <a:fillRect/>
          </a:stretch>
        </p:blipFill>
        <p:spPr>
          <a:xfrm>
            <a:off x="900300" y="2048225"/>
            <a:ext cx="3096500" cy="1270875"/>
          </a:xfrm>
          <a:prstGeom prst="rect">
            <a:avLst/>
          </a:prstGeom>
          <a:noFill/>
          <a:ln>
            <a:noFill/>
          </a:ln>
        </p:spPr>
      </p:pic>
      <p:pic>
        <p:nvPicPr>
          <p:cNvPr id="293" name="Google Shape;293;p45"/>
          <p:cNvPicPr preferRelativeResize="0"/>
          <p:nvPr/>
        </p:nvPicPr>
        <p:blipFill>
          <a:blip r:embed="rId4">
            <a:alphaModFix/>
          </a:blip>
          <a:stretch>
            <a:fillRect/>
          </a:stretch>
        </p:blipFill>
        <p:spPr>
          <a:xfrm>
            <a:off x="900300" y="3407473"/>
            <a:ext cx="3096500" cy="1255752"/>
          </a:xfrm>
          <a:prstGeom prst="rect">
            <a:avLst/>
          </a:prstGeom>
          <a:noFill/>
          <a:ln>
            <a:noFill/>
          </a:ln>
        </p:spPr>
      </p:pic>
      <p:pic>
        <p:nvPicPr>
          <p:cNvPr id="294" name="Google Shape;294;p45"/>
          <p:cNvPicPr preferRelativeResize="0"/>
          <p:nvPr/>
        </p:nvPicPr>
        <p:blipFill>
          <a:blip r:embed="rId5">
            <a:alphaModFix/>
          </a:blip>
          <a:stretch>
            <a:fillRect/>
          </a:stretch>
        </p:blipFill>
        <p:spPr>
          <a:xfrm>
            <a:off x="4906550" y="2060825"/>
            <a:ext cx="3071854" cy="1255750"/>
          </a:xfrm>
          <a:prstGeom prst="rect">
            <a:avLst/>
          </a:prstGeom>
          <a:noFill/>
          <a:ln>
            <a:noFill/>
          </a:ln>
        </p:spPr>
      </p:pic>
      <p:pic>
        <p:nvPicPr>
          <p:cNvPr id="295" name="Google Shape;295;p45"/>
          <p:cNvPicPr preferRelativeResize="0"/>
          <p:nvPr/>
        </p:nvPicPr>
        <p:blipFill>
          <a:blip r:embed="rId6">
            <a:alphaModFix/>
          </a:blip>
          <a:stretch>
            <a:fillRect/>
          </a:stretch>
        </p:blipFill>
        <p:spPr>
          <a:xfrm>
            <a:off x="4906550" y="3358904"/>
            <a:ext cx="3096500" cy="125574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6"/>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1. DATASET</a:t>
            </a:r>
            <a:endParaRPr b="1">
              <a:solidFill>
                <a:schemeClr val="dk1"/>
              </a:solidFill>
              <a:latin typeface="Times New Roman"/>
              <a:ea typeface="Times New Roman"/>
              <a:cs typeface="Times New Roman"/>
              <a:sym typeface="Times New Roman"/>
            </a:endParaRPr>
          </a:p>
          <a:p>
            <a:pPr indent="-330200" lvl="0" marL="457200" rtl="0" algn="just">
              <a:lnSpc>
                <a:spcPct val="150000"/>
              </a:lnSpc>
              <a:spcBef>
                <a:spcPts val="1400"/>
              </a:spcBef>
              <a:spcAft>
                <a:spcPts val="0"/>
              </a:spcAft>
              <a:buClr>
                <a:schemeClr val="dk1"/>
              </a:buClr>
              <a:buSzPts val="1600"/>
              <a:buFont typeface="Times New Roman"/>
              <a:buChar char="●"/>
            </a:pPr>
            <a:r>
              <a:rPr b="1" lang="en-GB" sz="1600">
                <a:solidFill>
                  <a:schemeClr val="dk1"/>
                </a:solidFill>
                <a:latin typeface="Times New Roman"/>
                <a:ea typeface="Times New Roman"/>
                <a:cs typeface="Times New Roman"/>
                <a:sym typeface="Times New Roman"/>
              </a:rPr>
              <a:t>Custom Dataset</a:t>
            </a:r>
            <a:endParaRPr b="1" sz="1600">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Includes 8 different ISL signs: Call, Doctor, Help, Hot, Lose, Pain, Thief, and Total.</a:t>
            </a:r>
            <a:endParaRPr>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A total of</a:t>
            </a:r>
            <a:r>
              <a:rPr b="1" lang="en-GB">
                <a:solidFill>
                  <a:schemeClr val="dk1"/>
                </a:solidFill>
                <a:latin typeface="Times New Roman"/>
                <a:ea typeface="Times New Roman"/>
                <a:cs typeface="Times New Roman"/>
                <a:sym typeface="Times New Roman"/>
              </a:rPr>
              <a:t> 50 videos</a:t>
            </a:r>
            <a:r>
              <a:rPr lang="en-GB">
                <a:solidFill>
                  <a:schemeClr val="dk1"/>
                </a:solidFill>
                <a:latin typeface="Times New Roman"/>
                <a:ea typeface="Times New Roman"/>
                <a:cs typeface="Times New Roman"/>
                <a:sym typeface="Times New Roman"/>
              </a:rPr>
              <a:t> recorded.</a:t>
            </a:r>
            <a:endParaRPr>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Variations Captured:</a:t>
            </a:r>
            <a:endParaRPr>
              <a:solidFill>
                <a:schemeClr val="dk1"/>
              </a:solidFill>
              <a:latin typeface="Times New Roman"/>
              <a:ea typeface="Times New Roman"/>
              <a:cs typeface="Times New Roman"/>
              <a:sym typeface="Times New Roman"/>
            </a:endParaRPr>
          </a:p>
          <a:p>
            <a:pPr indent="-317500" lvl="0" marL="1371600" rtl="0" algn="l">
              <a:lnSpc>
                <a:spcPct val="150000"/>
              </a:lnSpc>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Hand orientation, speed, and lighting conditions are varied to mimic real-world scenarios</a:t>
            </a:r>
            <a:endParaRPr sz="1400">
              <a:solidFill>
                <a:schemeClr val="dk1"/>
              </a:solidFill>
              <a:latin typeface="Times New Roman"/>
              <a:ea typeface="Times New Roman"/>
              <a:cs typeface="Times New Roman"/>
              <a:sym typeface="Times New Roman"/>
            </a:endParaRPr>
          </a:p>
          <a:p>
            <a:pPr indent="-317500" lvl="0" marL="1371600" rtl="0" algn="l">
              <a:lnSpc>
                <a:spcPct val="150000"/>
              </a:lnSpc>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Diversity in hand shapes and movement styles contributed by </a:t>
            </a:r>
            <a:r>
              <a:rPr b="1" lang="en-GB" sz="1400">
                <a:solidFill>
                  <a:schemeClr val="dk1"/>
                </a:solidFill>
                <a:latin typeface="Times New Roman"/>
                <a:ea typeface="Times New Roman"/>
                <a:cs typeface="Times New Roman"/>
                <a:sym typeface="Times New Roman"/>
              </a:rPr>
              <a:t>7 different signers.</a:t>
            </a:r>
            <a:endParaRPr b="1" sz="1400">
              <a:solidFill>
                <a:schemeClr val="dk1"/>
              </a:solidFill>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Purpose: Designed to evaluate and improve the performance of the proposed ISL recognition model.</a:t>
            </a:r>
            <a:endParaRPr>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01" name="Google Shape;301;p46"/>
          <p:cNvSpPr txBox="1"/>
          <p:nvPr>
            <p:ph type="title"/>
          </p:nvPr>
        </p:nvSpPr>
        <p:spPr>
          <a:xfrm>
            <a:off x="887250" y="44502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02" name="Google Shape;302;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7"/>
          <p:cNvSpPr txBox="1"/>
          <p:nvPr>
            <p:ph idx="1" type="body"/>
          </p:nvPr>
        </p:nvSpPr>
        <p:spPr>
          <a:xfrm>
            <a:off x="311700" y="96772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1. DATASET</a:t>
            </a:r>
            <a:endParaRPr b="1">
              <a:solidFill>
                <a:schemeClr val="dk1"/>
              </a:solidFill>
              <a:latin typeface="Times New Roman"/>
              <a:ea typeface="Times New Roman"/>
              <a:cs typeface="Times New Roman"/>
              <a:sym typeface="Times New Roman"/>
            </a:endParaRPr>
          </a:p>
          <a:p>
            <a:pPr indent="-330200" lvl="0" marL="457200" rtl="0" algn="just">
              <a:lnSpc>
                <a:spcPct val="150000"/>
              </a:lnSpc>
              <a:spcBef>
                <a:spcPts val="1400"/>
              </a:spcBef>
              <a:spcAft>
                <a:spcPts val="0"/>
              </a:spcAft>
              <a:buClr>
                <a:schemeClr val="dk1"/>
              </a:buClr>
              <a:buSzPts val="1600"/>
              <a:buFont typeface="Times New Roman"/>
              <a:buChar char="●"/>
            </a:pPr>
            <a:r>
              <a:rPr b="1" lang="en-GB" sz="1600">
                <a:solidFill>
                  <a:schemeClr val="dk1"/>
                </a:solidFill>
                <a:latin typeface="Times New Roman"/>
                <a:ea typeface="Times New Roman"/>
                <a:cs typeface="Times New Roman"/>
                <a:sym typeface="Times New Roman"/>
              </a:rPr>
              <a:t>Custom Dataset</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08" name="Google Shape;308;p47"/>
          <p:cNvSpPr txBox="1"/>
          <p:nvPr>
            <p:ph type="title"/>
          </p:nvPr>
        </p:nvSpPr>
        <p:spPr>
          <a:xfrm>
            <a:off x="919075" y="288450"/>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09" name="Google Shape;309;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310" name="Google Shape;310;p47"/>
          <p:cNvPicPr preferRelativeResize="0"/>
          <p:nvPr/>
        </p:nvPicPr>
        <p:blipFill>
          <a:blip r:embed="rId3">
            <a:alphaModFix/>
          </a:blip>
          <a:stretch>
            <a:fillRect/>
          </a:stretch>
        </p:blipFill>
        <p:spPr>
          <a:xfrm>
            <a:off x="919075" y="1988325"/>
            <a:ext cx="6764029" cy="29902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8"/>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2</a:t>
            </a:r>
            <a:r>
              <a:rPr b="1" lang="en-GB">
                <a:solidFill>
                  <a:schemeClr val="dk1"/>
                </a:solidFill>
                <a:latin typeface="Times New Roman"/>
                <a:ea typeface="Times New Roman"/>
                <a:cs typeface="Times New Roman"/>
                <a:sym typeface="Times New Roman"/>
              </a:rPr>
              <a:t>. KEY FRAME EXTRACTION ANALYSIS</a:t>
            </a:r>
            <a:endParaRPr b="1">
              <a:solidFill>
                <a:schemeClr val="dk1"/>
              </a:solidFill>
              <a:latin typeface="Times New Roman"/>
              <a:ea typeface="Times New Roman"/>
              <a:cs typeface="Times New Roman"/>
              <a:sym typeface="Times New Roman"/>
            </a:endParaRPr>
          </a:p>
          <a:p>
            <a:pPr indent="-317500" lvl="1" marL="914400" rtl="0" algn="just">
              <a:lnSpc>
                <a:spcPct val="115000"/>
              </a:lnSpc>
              <a:spcBef>
                <a:spcPts val="1400"/>
              </a:spcBef>
              <a:spcAft>
                <a:spcPts val="0"/>
              </a:spcAft>
              <a:buClr>
                <a:schemeClr val="dk1"/>
              </a:buClr>
              <a:buSzPts val="1400"/>
              <a:buChar char="○"/>
            </a:pPr>
            <a:r>
              <a:rPr lang="en-GB">
                <a:solidFill>
                  <a:schemeClr val="dk1"/>
                </a:solidFill>
                <a:latin typeface="Times New Roman"/>
                <a:ea typeface="Times New Roman"/>
                <a:cs typeface="Times New Roman"/>
                <a:sym typeface="Times New Roman"/>
              </a:rPr>
              <a:t>Evaluated multiple methods: High Entropy, Structural Similarity Index (SSIM), Gradient-Based, and Optical Flow.</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1" marL="914400" rtl="0" algn="just">
              <a:lnSpc>
                <a:spcPct val="115000"/>
              </a:lnSpc>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Goal: Capture key gesture transitions while reducing redundancy.</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1" marL="914400" rtl="0" algn="just">
              <a:lnSpc>
                <a:spcPct val="115000"/>
              </a:lnSpc>
              <a:spcBef>
                <a:spcPts val="0"/>
              </a:spcBef>
              <a:spcAft>
                <a:spcPts val="0"/>
              </a:spcAft>
              <a:buClr>
                <a:schemeClr val="dk1"/>
              </a:buClr>
              <a:buSzPts val="1400"/>
              <a:buChar char="○"/>
            </a:pPr>
            <a:r>
              <a:rPr b="1" lang="en-GB">
                <a:solidFill>
                  <a:schemeClr val="dk1"/>
                </a:solidFill>
                <a:latin typeface="Times New Roman"/>
                <a:ea typeface="Times New Roman"/>
                <a:cs typeface="Times New Roman"/>
                <a:sym typeface="Times New Roman"/>
              </a:rPr>
              <a:t>Optical Flow Method</a:t>
            </a:r>
            <a:r>
              <a:rPr lang="en-GB">
                <a:solidFill>
                  <a:schemeClr val="dk1"/>
                </a:solidFill>
                <a:latin typeface="Times New Roman"/>
                <a:ea typeface="Times New Roman"/>
                <a:cs typeface="Times New Roman"/>
                <a:sym typeface="Times New Roman"/>
              </a:rPr>
              <a:t> performed best, isolating meaningful transitions.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1" marL="914400" rtl="0" algn="just">
              <a:lnSpc>
                <a:spcPct val="115000"/>
              </a:lnSpc>
              <a:spcBef>
                <a:spcPts val="0"/>
              </a:spcBef>
              <a:spcAft>
                <a:spcPts val="0"/>
              </a:spcAft>
              <a:buClr>
                <a:schemeClr val="dk1"/>
              </a:buClr>
              <a:buSzPts val="1400"/>
              <a:buChar char="○"/>
            </a:pPr>
            <a:r>
              <a:rPr lang="en-GB">
                <a:solidFill>
                  <a:schemeClr val="dk1"/>
                </a:solidFill>
                <a:latin typeface="Times New Roman"/>
                <a:ea typeface="Times New Roman"/>
                <a:cs typeface="Times New Roman"/>
                <a:sym typeface="Times New Roman"/>
              </a:rPr>
              <a:t>Achieved </a:t>
            </a:r>
            <a:r>
              <a:rPr b="1" lang="en-GB">
                <a:solidFill>
                  <a:schemeClr val="dk1"/>
                </a:solidFill>
                <a:latin typeface="Times New Roman"/>
                <a:ea typeface="Times New Roman"/>
                <a:cs typeface="Times New Roman"/>
                <a:sym typeface="Times New Roman"/>
              </a:rPr>
              <a:t>higher accuracy and generalization</a:t>
            </a:r>
            <a:r>
              <a:rPr lang="en-GB">
                <a:solidFill>
                  <a:schemeClr val="dk1"/>
                </a:solidFill>
                <a:latin typeface="Times New Roman"/>
                <a:ea typeface="Times New Roman"/>
                <a:cs typeface="Times New Roman"/>
                <a:sym typeface="Times New Roman"/>
              </a:rPr>
              <a:t> in recognition.</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1" marL="914400" rtl="0" algn="just">
              <a:lnSpc>
                <a:spcPct val="115000"/>
              </a:lnSpc>
              <a:spcBef>
                <a:spcPts val="0"/>
              </a:spcBef>
              <a:spcAft>
                <a:spcPts val="0"/>
              </a:spcAft>
              <a:buClr>
                <a:schemeClr val="dk1"/>
              </a:buClr>
              <a:buSzPts val="1400"/>
              <a:buChar char="○"/>
            </a:pPr>
            <a:r>
              <a:rPr lang="en-GB">
                <a:solidFill>
                  <a:schemeClr val="dk1"/>
                </a:solidFill>
                <a:latin typeface="Times New Roman"/>
                <a:ea typeface="Times New Roman"/>
                <a:cs typeface="Times New Roman"/>
                <a:sym typeface="Times New Roman"/>
              </a:rPr>
              <a:t>Outperformed other methods in precision, recall, and F1-score.</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1" marL="914400" rtl="0" algn="just">
              <a:lnSpc>
                <a:spcPct val="115000"/>
              </a:lnSpc>
              <a:spcBef>
                <a:spcPts val="0"/>
              </a:spcBef>
              <a:spcAft>
                <a:spcPts val="0"/>
              </a:spcAft>
              <a:buClr>
                <a:schemeClr val="dk1"/>
              </a:buClr>
              <a:buSzPts val="1400"/>
              <a:buChar char="○"/>
            </a:pPr>
            <a:r>
              <a:rPr b="1" lang="en-GB">
                <a:solidFill>
                  <a:schemeClr val="dk1"/>
                </a:solidFill>
                <a:latin typeface="Times New Roman"/>
                <a:ea typeface="Times New Roman"/>
                <a:cs typeface="Times New Roman"/>
                <a:sym typeface="Times New Roman"/>
              </a:rPr>
              <a:t>Chosen as the optimal method</a:t>
            </a:r>
            <a:r>
              <a:rPr lang="en-GB">
                <a:solidFill>
                  <a:schemeClr val="dk1"/>
                </a:solidFill>
                <a:latin typeface="Times New Roman"/>
                <a:ea typeface="Times New Roman"/>
                <a:cs typeface="Times New Roman"/>
                <a:sym typeface="Times New Roman"/>
              </a:rPr>
              <a:t> for dynamic sign recognition.</a:t>
            </a:r>
            <a:endParaRPr>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16" name="Google Shape;316;p48"/>
          <p:cNvSpPr txBox="1"/>
          <p:nvPr>
            <p:ph type="title"/>
          </p:nvPr>
        </p:nvSpPr>
        <p:spPr>
          <a:xfrm>
            <a:off x="887250" y="44502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17" name="Google Shape;317;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9"/>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2</a:t>
            </a:r>
            <a:r>
              <a:rPr b="1" lang="en-GB">
                <a:solidFill>
                  <a:schemeClr val="dk1"/>
                </a:solidFill>
                <a:latin typeface="Times New Roman"/>
                <a:ea typeface="Times New Roman"/>
                <a:cs typeface="Times New Roman"/>
                <a:sym typeface="Times New Roman"/>
              </a:rPr>
              <a:t>. KEY FRAME EXTRACTION ANALYSIS</a:t>
            </a:r>
            <a:endParaRPr b="1">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23" name="Google Shape;323;p49"/>
          <p:cNvSpPr txBox="1"/>
          <p:nvPr>
            <p:ph type="title"/>
          </p:nvPr>
        </p:nvSpPr>
        <p:spPr>
          <a:xfrm>
            <a:off x="887250" y="44502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24" name="Google Shape;324;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325" name="Google Shape;325;p49"/>
          <p:cNvGraphicFramePr/>
          <p:nvPr/>
        </p:nvGraphicFramePr>
        <p:xfrm>
          <a:off x="952500" y="1611625"/>
          <a:ext cx="3000000" cy="3000000"/>
        </p:xfrm>
        <a:graphic>
          <a:graphicData uri="http://schemas.openxmlformats.org/drawingml/2006/table">
            <a:tbl>
              <a:tblPr>
                <a:noFill/>
                <a:tableStyleId>{44A9CFDF-27E7-47F5-951D-6C9FE399060A}</a:tableStyleId>
              </a:tblPr>
              <a:tblGrid>
                <a:gridCol w="1343675"/>
                <a:gridCol w="1069325"/>
                <a:gridCol w="1206500"/>
                <a:gridCol w="1206500"/>
                <a:gridCol w="1206500"/>
                <a:gridCol w="1206500"/>
              </a:tblGrid>
              <a:tr h="381000">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Key Frame Extraction Method</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Custom test accuracy</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Model Accuracy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Precision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Recall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F1-Score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r>
              <a:tr h="381000">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Random Frame Selection</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46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82.45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83.12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81.20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82.15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High Entropy Method</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73</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89.32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90.15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88.75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89.44</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SSIM (Structural Similarity)</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76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92.18</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93.05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91.50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92.27</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Gradient-Based Method</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82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95.1</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95.68</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94.85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lang="en-GB" sz="1200">
                          <a:latin typeface="Times New Roman"/>
                          <a:ea typeface="Times New Roman"/>
                          <a:cs typeface="Times New Roman"/>
                          <a:sym typeface="Times New Roman"/>
                        </a:rPr>
                        <a:t>95.26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Optical Flow Method</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96</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100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100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100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6350" lvl="0" marL="6350" rtl="0" algn="ctr">
                        <a:lnSpc>
                          <a:spcPct val="121250"/>
                        </a:lnSpc>
                        <a:spcBef>
                          <a:spcPts val="0"/>
                        </a:spcBef>
                        <a:spcAft>
                          <a:spcPts val="95"/>
                        </a:spcAft>
                        <a:buNone/>
                      </a:pPr>
                      <a:r>
                        <a:rPr b="1" lang="en-GB" sz="1200">
                          <a:latin typeface="Times New Roman"/>
                          <a:ea typeface="Times New Roman"/>
                          <a:cs typeface="Times New Roman"/>
                          <a:sym typeface="Times New Roman"/>
                        </a:rPr>
                        <a:t>100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0"/>
          <p:cNvSpPr txBox="1"/>
          <p:nvPr>
            <p:ph idx="1" type="body"/>
          </p:nvPr>
        </p:nvSpPr>
        <p:spPr>
          <a:xfrm>
            <a:off x="311700" y="1152475"/>
            <a:ext cx="8104200" cy="464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3. PRE-PROCESSING TECHNIQUES ANALYSIS</a:t>
            </a:r>
            <a:endParaRPr b="1">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0"/>
              </a:spcAft>
              <a:buNone/>
            </a:pPr>
            <a:r>
              <a:t/>
            </a:r>
            <a:endParaRPr b="1">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31" name="Google Shape;331;p50"/>
          <p:cNvSpPr txBox="1"/>
          <p:nvPr>
            <p:ph type="title"/>
          </p:nvPr>
        </p:nvSpPr>
        <p:spPr>
          <a:xfrm>
            <a:off x="887250" y="44502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32" name="Google Shape;332;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333" name="Google Shape;333;p50"/>
          <p:cNvPicPr preferRelativeResize="0"/>
          <p:nvPr/>
        </p:nvPicPr>
        <p:blipFill>
          <a:blip r:embed="rId3">
            <a:alphaModFix/>
          </a:blip>
          <a:stretch>
            <a:fillRect/>
          </a:stretch>
        </p:blipFill>
        <p:spPr>
          <a:xfrm>
            <a:off x="4572000" y="1592225"/>
            <a:ext cx="3748924" cy="683850"/>
          </a:xfrm>
          <a:prstGeom prst="rect">
            <a:avLst/>
          </a:prstGeom>
          <a:noFill/>
          <a:ln>
            <a:noFill/>
          </a:ln>
        </p:spPr>
      </p:pic>
      <p:pic>
        <p:nvPicPr>
          <p:cNvPr id="334" name="Google Shape;334;p50"/>
          <p:cNvPicPr preferRelativeResize="0"/>
          <p:nvPr/>
        </p:nvPicPr>
        <p:blipFill>
          <a:blip r:embed="rId4">
            <a:alphaModFix/>
          </a:blip>
          <a:stretch>
            <a:fillRect/>
          </a:stretch>
        </p:blipFill>
        <p:spPr>
          <a:xfrm>
            <a:off x="4543813" y="2696425"/>
            <a:ext cx="3805300" cy="743700"/>
          </a:xfrm>
          <a:prstGeom prst="rect">
            <a:avLst/>
          </a:prstGeom>
          <a:noFill/>
          <a:ln>
            <a:noFill/>
          </a:ln>
        </p:spPr>
      </p:pic>
      <p:sp>
        <p:nvSpPr>
          <p:cNvPr id="335" name="Google Shape;335;p50"/>
          <p:cNvSpPr txBox="1"/>
          <p:nvPr/>
        </p:nvSpPr>
        <p:spPr>
          <a:xfrm>
            <a:off x="5180025" y="2339150"/>
            <a:ext cx="2883600" cy="357300"/>
          </a:xfrm>
          <a:prstGeom prst="rect">
            <a:avLst/>
          </a:prstGeom>
          <a:noFill/>
          <a:ln>
            <a:noFill/>
          </a:ln>
        </p:spPr>
        <p:txBody>
          <a:bodyPr anchorCtr="0" anchor="t" bIns="91425" lIns="91425" spcFirstLastPara="1" rIns="91425" wrap="square" tIns="91425">
            <a:noAutofit/>
          </a:bodyPr>
          <a:lstStyle/>
          <a:p>
            <a:pPr indent="-6350" lvl="0" marL="6350" rtl="0" algn="ctr">
              <a:lnSpc>
                <a:spcPct val="121250"/>
              </a:lnSpc>
              <a:spcBef>
                <a:spcPts val="0"/>
              </a:spcBef>
              <a:spcAft>
                <a:spcPts val="0"/>
              </a:spcAft>
              <a:buClr>
                <a:schemeClr val="dk1"/>
              </a:buClr>
              <a:buSzPts val="1100"/>
              <a:buFont typeface="Arial"/>
              <a:buNone/>
            </a:pPr>
            <a:r>
              <a:rPr b="1" lang="en-GB" sz="1000">
                <a:solidFill>
                  <a:schemeClr val="dk1"/>
                </a:solidFill>
                <a:latin typeface="Garamond"/>
                <a:ea typeface="Garamond"/>
                <a:cs typeface="Garamond"/>
                <a:sym typeface="Garamond"/>
              </a:rPr>
              <a:t>Figure : Input Frames of a sign gesture video</a:t>
            </a:r>
            <a:endParaRPr b="1" sz="1000">
              <a:solidFill>
                <a:schemeClr val="dk1"/>
              </a:solidFill>
              <a:latin typeface="Garamond"/>
              <a:ea typeface="Garamond"/>
              <a:cs typeface="Garamond"/>
              <a:sym typeface="Garamond"/>
            </a:endParaRPr>
          </a:p>
          <a:p>
            <a:pPr indent="0" lvl="0" marL="0" rtl="0" algn="l">
              <a:spcBef>
                <a:spcPts val="95"/>
              </a:spcBef>
              <a:spcAft>
                <a:spcPts val="0"/>
              </a:spcAft>
              <a:buNone/>
            </a:pPr>
            <a:r>
              <a:t/>
            </a:r>
            <a:endParaRPr sz="1800">
              <a:solidFill>
                <a:schemeClr val="dk2"/>
              </a:solidFill>
            </a:endParaRPr>
          </a:p>
        </p:txBody>
      </p:sp>
      <p:sp>
        <p:nvSpPr>
          <p:cNvPr id="336" name="Google Shape;336;p50"/>
          <p:cNvSpPr txBox="1"/>
          <p:nvPr/>
        </p:nvSpPr>
        <p:spPr>
          <a:xfrm>
            <a:off x="5180025" y="3557611"/>
            <a:ext cx="3301200" cy="464700"/>
          </a:xfrm>
          <a:prstGeom prst="rect">
            <a:avLst/>
          </a:prstGeom>
          <a:noFill/>
          <a:ln>
            <a:noFill/>
          </a:ln>
        </p:spPr>
        <p:txBody>
          <a:bodyPr anchorCtr="0" anchor="t" bIns="91425" lIns="91425" spcFirstLastPara="1" rIns="91425" wrap="square" tIns="91425">
            <a:noAutofit/>
          </a:bodyPr>
          <a:lstStyle/>
          <a:p>
            <a:pPr indent="0" lvl="0" marL="0" rtl="0" algn="l">
              <a:lnSpc>
                <a:spcPct val="121250"/>
              </a:lnSpc>
              <a:spcBef>
                <a:spcPts val="0"/>
              </a:spcBef>
              <a:spcAft>
                <a:spcPts val="0"/>
              </a:spcAft>
              <a:buClr>
                <a:schemeClr val="dk1"/>
              </a:buClr>
              <a:buSzPts val="1100"/>
              <a:buFont typeface="Arial"/>
              <a:buNone/>
            </a:pPr>
            <a:r>
              <a:rPr b="1" lang="en-GB" sz="1000">
                <a:solidFill>
                  <a:schemeClr val="dk1"/>
                </a:solidFill>
                <a:latin typeface="Garamond"/>
                <a:ea typeface="Garamond"/>
                <a:cs typeface="Garamond"/>
                <a:sym typeface="Garamond"/>
              </a:rPr>
              <a:t>Figure: Output Frames of a sign gesture video after resizing, normalization and histogram equalisation</a:t>
            </a:r>
            <a:endParaRPr b="1" sz="1000">
              <a:solidFill>
                <a:schemeClr val="dk1"/>
              </a:solidFill>
              <a:latin typeface="Garamond"/>
              <a:ea typeface="Garamond"/>
              <a:cs typeface="Garamond"/>
              <a:sym typeface="Garamond"/>
            </a:endParaRPr>
          </a:p>
          <a:p>
            <a:pPr indent="0" lvl="0" marL="0" rtl="0" algn="l">
              <a:spcBef>
                <a:spcPts val="95"/>
              </a:spcBef>
              <a:spcAft>
                <a:spcPts val="0"/>
              </a:spcAft>
              <a:buNone/>
            </a:pPr>
            <a:r>
              <a:t/>
            </a:r>
            <a:endParaRPr sz="1800">
              <a:solidFill>
                <a:schemeClr val="dk2"/>
              </a:solidFill>
            </a:endParaRPr>
          </a:p>
        </p:txBody>
      </p:sp>
      <p:sp>
        <p:nvSpPr>
          <p:cNvPr id="337" name="Google Shape;337;p50"/>
          <p:cNvSpPr txBox="1"/>
          <p:nvPr/>
        </p:nvSpPr>
        <p:spPr>
          <a:xfrm>
            <a:off x="247900" y="1592225"/>
            <a:ext cx="4449300" cy="3409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chemeClr val="dk1"/>
              </a:buClr>
              <a:buSzPts val="1400"/>
              <a:buChar char="●"/>
            </a:pPr>
            <a:r>
              <a:rPr b="1" lang="en-GB">
                <a:solidFill>
                  <a:schemeClr val="dk1"/>
                </a:solidFill>
                <a:latin typeface="Times New Roman"/>
                <a:ea typeface="Times New Roman"/>
                <a:cs typeface="Times New Roman"/>
                <a:sym typeface="Times New Roman"/>
              </a:rPr>
              <a:t>Resizing to 150×150 pixels</a:t>
            </a:r>
            <a:r>
              <a:rPr lang="en-GB">
                <a:solidFill>
                  <a:schemeClr val="dk1"/>
                </a:solidFill>
                <a:latin typeface="Times New Roman"/>
                <a:ea typeface="Times New Roman"/>
                <a:cs typeface="Times New Roman"/>
                <a:sym typeface="Times New Roman"/>
              </a:rPr>
              <a:t> for uniform input dimensions.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Char char="●"/>
            </a:pPr>
            <a:r>
              <a:rPr b="1" lang="en-GB">
                <a:solidFill>
                  <a:schemeClr val="dk1"/>
                </a:solidFill>
                <a:latin typeface="Times New Roman"/>
                <a:ea typeface="Times New Roman"/>
                <a:cs typeface="Times New Roman"/>
                <a:sym typeface="Times New Roman"/>
              </a:rPr>
              <a:t>Normalization</a:t>
            </a:r>
            <a:r>
              <a:rPr lang="en-GB">
                <a:solidFill>
                  <a:schemeClr val="dk1"/>
                </a:solidFill>
                <a:latin typeface="Times New Roman"/>
                <a:ea typeface="Times New Roman"/>
                <a:cs typeface="Times New Roman"/>
                <a:sym typeface="Times New Roman"/>
              </a:rPr>
              <a:t> to scale pixel values, improving model convergence.</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Char char="●"/>
            </a:pPr>
            <a:r>
              <a:rPr b="1" lang="en-GB">
                <a:solidFill>
                  <a:schemeClr val="dk1"/>
                </a:solidFill>
                <a:latin typeface="Times New Roman"/>
                <a:ea typeface="Times New Roman"/>
                <a:cs typeface="Times New Roman"/>
                <a:sym typeface="Times New Roman"/>
              </a:rPr>
              <a:t>Histogram equalization</a:t>
            </a:r>
            <a:r>
              <a:rPr lang="en-GB">
                <a:solidFill>
                  <a:schemeClr val="dk1"/>
                </a:solidFill>
                <a:latin typeface="Times New Roman"/>
                <a:ea typeface="Times New Roman"/>
                <a:cs typeface="Times New Roman"/>
                <a:sym typeface="Times New Roman"/>
              </a:rPr>
              <a:t> to enhance contrast and highlight gesture details.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Char char="●"/>
            </a:pPr>
            <a:r>
              <a:rPr b="1" lang="en-GB">
                <a:solidFill>
                  <a:schemeClr val="dk1"/>
                </a:solidFill>
                <a:latin typeface="Times New Roman"/>
                <a:ea typeface="Times New Roman"/>
                <a:cs typeface="Times New Roman"/>
                <a:sym typeface="Times New Roman"/>
              </a:rPr>
              <a:t>No Gaussian blur, noise reduction, or data augmentation</a:t>
            </a:r>
            <a:r>
              <a:rPr lang="en-GB">
                <a:solidFill>
                  <a:schemeClr val="dk1"/>
                </a:solidFill>
                <a:latin typeface="Times New Roman"/>
                <a:ea typeface="Times New Roman"/>
                <a:cs typeface="Times New Roman"/>
                <a:sym typeface="Times New Roman"/>
              </a:rPr>
              <a:t> to preserve natural gesture features.</a:t>
            </a:r>
            <a:br>
              <a:rPr lang="en-GB">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Char char="●"/>
            </a:pPr>
            <a:r>
              <a:rPr lang="en-GB">
                <a:solidFill>
                  <a:schemeClr val="dk1"/>
                </a:solidFill>
                <a:latin typeface="Times New Roman"/>
                <a:ea typeface="Times New Roman"/>
                <a:cs typeface="Times New Roman"/>
                <a:sym typeface="Times New Roman"/>
              </a:rPr>
              <a:t>Ensured </a:t>
            </a:r>
            <a:r>
              <a:rPr b="1" lang="en-GB">
                <a:solidFill>
                  <a:schemeClr val="dk1"/>
                </a:solidFill>
                <a:latin typeface="Times New Roman"/>
                <a:ea typeface="Times New Roman"/>
                <a:cs typeface="Times New Roman"/>
                <a:sym typeface="Times New Roman"/>
              </a:rPr>
              <a:t>critical details remain intact</a:t>
            </a:r>
            <a:r>
              <a:rPr lang="en-GB">
                <a:solidFill>
                  <a:schemeClr val="dk1"/>
                </a:solidFill>
                <a:latin typeface="Times New Roman"/>
                <a:ea typeface="Times New Roman"/>
                <a:cs typeface="Times New Roman"/>
                <a:sym typeface="Times New Roman"/>
              </a:rPr>
              <a:t> for accurate recognition.</a:t>
            </a:r>
            <a:br>
              <a:rPr lang="en-GB">
                <a:solidFill>
                  <a:schemeClr val="dk1"/>
                </a:solidFill>
                <a:latin typeface="Times New Roman"/>
                <a:ea typeface="Times New Roman"/>
                <a:cs typeface="Times New Roman"/>
                <a:sym typeface="Times New Roman"/>
              </a:rPr>
            </a:br>
            <a:endParaRPr sz="18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1"/>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4. PERFORMANCE EVALUATION OF HySTA-NET</a:t>
            </a:r>
            <a:endParaRPr b="1">
              <a:solidFill>
                <a:schemeClr val="dk1"/>
              </a:solidFill>
              <a:latin typeface="Times New Roman"/>
              <a:ea typeface="Times New Roman"/>
              <a:cs typeface="Times New Roman"/>
              <a:sym typeface="Times New Roman"/>
            </a:endParaRPr>
          </a:p>
          <a:p>
            <a:pPr indent="-330200" lvl="0" marL="457200" rtl="0" algn="l">
              <a:lnSpc>
                <a:spcPct val="121250"/>
              </a:lnSpc>
              <a:spcBef>
                <a:spcPts val="1200"/>
              </a:spcBef>
              <a:spcAft>
                <a:spcPts val="0"/>
              </a:spcAft>
              <a:buClr>
                <a:schemeClr val="dk1"/>
              </a:buClr>
              <a:buSzPts val="1600"/>
              <a:buFont typeface="Times New Roman"/>
              <a:buChar char="●"/>
            </a:pPr>
            <a:r>
              <a:rPr b="1" lang="en-GB" sz="1600">
                <a:solidFill>
                  <a:schemeClr val="dk1"/>
                </a:solidFill>
                <a:latin typeface="Times New Roman"/>
                <a:ea typeface="Times New Roman"/>
                <a:cs typeface="Times New Roman"/>
                <a:sym typeface="Times New Roman"/>
              </a:rPr>
              <a:t>Performance of Baseline Models on the ISL Emergency Gesture Dataset</a:t>
            </a:r>
            <a:endParaRPr sz="1600">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43" name="Google Shape;343;p51"/>
          <p:cNvSpPr txBox="1"/>
          <p:nvPr>
            <p:ph type="title"/>
          </p:nvPr>
        </p:nvSpPr>
        <p:spPr>
          <a:xfrm>
            <a:off x="887250" y="44502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44" name="Google Shape;344;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345" name="Google Shape;345;p51"/>
          <p:cNvGraphicFramePr/>
          <p:nvPr/>
        </p:nvGraphicFramePr>
        <p:xfrm>
          <a:off x="855900" y="2383875"/>
          <a:ext cx="3000000" cy="3000000"/>
        </p:xfrm>
        <a:graphic>
          <a:graphicData uri="http://schemas.openxmlformats.org/drawingml/2006/table">
            <a:tbl>
              <a:tblPr>
                <a:noFill/>
                <a:tableStyleId>{44A9CFDF-27E7-47F5-951D-6C9FE399060A}</a:tableStyleId>
              </a:tblPr>
              <a:tblGrid>
                <a:gridCol w="1447800"/>
                <a:gridCol w="1447800"/>
                <a:gridCol w="1447800"/>
                <a:gridCol w="1447800"/>
                <a:gridCol w="1447800"/>
              </a:tblGrid>
              <a:tr h="381000">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Model</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Precision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Recall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F1-Score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Test Accuracy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r>
              <a:tr h="381000">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VGG16 + LSTM (Existing paper, 2022)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97.5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97.75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97.38</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98</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3D CNN (Existing paper, 2022)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85.0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83.63</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82.63</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MOTIVATION</a:t>
            </a:r>
            <a:endParaRPr b="1">
              <a:latin typeface="Times New Roman"/>
              <a:ea typeface="Times New Roman"/>
              <a:cs typeface="Times New Roman"/>
              <a:sym typeface="Times New Roman"/>
            </a:endParaRPr>
          </a:p>
          <a:p>
            <a:pPr indent="0" lvl="0" marL="0" rtl="0" algn="ctr">
              <a:spcBef>
                <a:spcPts val="0"/>
              </a:spcBef>
              <a:spcAft>
                <a:spcPts val="0"/>
              </a:spcAft>
              <a:buNone/>
            </a:pPr>
            <a:r>
              <a:t/>
            </a:r>
            <a:endParaRPr b="1"/>
          </a:p>
        </p:txBody>
      </p:sp>
      <p:sp>
        <p:nvSpPr>
          <p:cNvPr id="80" name="Google Shape;80;p16"/>
          <p:cNvSpPr txBox="1"/>
          <p:nvPr>
            <p:ph idx="1" type="body"/>
          </p:nvPr>
        </p:nvSpPr>
        <p:spPr>
          <a:xfrm>
            <a:off x="207325" y="1439525"/>
            <a:ext cx="8520600" cy="34164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Communication Gaps</a:t>
            </a:r>
            <a:r>
              <a:rPr lang="en-GB" sz="1400">
                <a:solidFill>
                  <a:schemeClr val="dk1"/>
                </a:solidFill>
                <a:latin typeface="Times New Roman"/>
                <a:ea typeface="Times New Roman"/>
                <a:cs typeface="Times New Roman"/>
                <a:sym typeface="Times New Roman"/>
              </a:rPr>
              <a:t> : Deaf individuals struggle to convey emergencies due to the lack of widespread ISL awareness.</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Delayed Assistance</a:t>
            </a:r>
            <a:r>
              <a:rPr lang="en-GB" sz="1400">
                <a:solidFill>
                  <a:schemeClr val="dk1"/>
                </a:solidFill>
                <a:latin typeface="Times New Roman"/>
                <a:ea typeface="Times New Roman"/>
                <a:cs typeface="Times New Roman"/>
                <a:sym typeface="Times New Roman"/>
              </a:rPr>
              <a:t> : Unrecognized ISL gestures in emergency situations can lead to life-threatening delays.</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Lack of Specialized Systems</a:t>
            </a:r>
            <a:r>
              <a:rPr lang="en-GB" sz="1400">
                <a:solidFill>
                  <a:schemeClr val="dk1"/>
                </a:solidFill>
                <a:latin typeface="Times New Roman"/>
                <a:ea typeface="Times New Roman"/>
                <a:cs typeface="Times New Roman"/>
                <a:sym typeface="Times New Roman"/>
              </a:rPr>
              <a:t> : Existing recognition models fail to address emergency-specific gestures.</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Technical Barriers</a:t>
            </a:r>
            <a:r>
              <a:rPr lang="en-GB" sz="1400">
                <a:solidFill>
                  <a:schemeClr val="dk1"/>
                </a:solidFill>
                <a:latin typeface="Times New Roman"/>
                <a:ea typeface="Times New Roman"/>
                <a:cs typeface="Times New Roman"/>
                <a:sym typeface="Times New Roman"/>
              </a:rPr>
              <a:t> : Real-time gesture recognition is challenging due to individual and environmental variations.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0" lvl="0" marL="457200" rtl="0" algn="l">
              <a:lnSpc>
                <a:spcPct val="150000"/>
              </a:lnSpc>
              <a:spcBef>
                <a:spcPts val="100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1000"/>
              </a:spcAft>
              <a:buNone/>
            </a:pPr>
            <a:r>
              <a:t/>
            </a:r>
            <a:endParaRPr sz="1400">
              <a:latin typeface="Times New Roman"/>
              <a:ea typeface="Times New Roman"/>
              <a:cs typeface="Times New Roman"/>
              <a:sym typeface="Times New Roman"/>
            </a:endParaRPr>
          </a:p>
        </p:txBody>
      </p:sp>
      <p:sp>
        <p:nvSpPr>
          <p:cNvPr id="81" name="Google Shape;81;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2"/>
          <p:cNvSpPr txBox="1"/>
          <p:nvPr>
            <p:ph idx="1" type="body"/>
          </p:nvPr>
        </p:nvSpPr>
        <p:spPr>
          <a:xfrm>
            <a:off x="311700" y="1152475"/>
            <a:ext cx="8520600" cy="358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4. PERFORMANCE EVALUATION OF HySTA-NET</a:t>
            </a:r>
            <a:endParaRPr b="1">
              <a:solidFill>
                <a:schemeClr val="dk1"/>
              </a:solidFill>
              <a:latin typeface="Times New Roman"/>
              <a:ea typeface="Times New Roman"/>
              <a:cs typeface="Times New Roman"/>
              <a:sym typeface="Times New Roman"/>
            </a:endParaRPr>
          </a:p>
          <a:p>
            <a:pPr indent="-342900" lvl="0" marL="457200" rtl="0" algn="just">
              <a:lnSpc>
                <a:spcPct val="150000"/>
              </a:lnSpc>
              <a:spcBef>
                <a:spcPts val="1200"/>
              </a:spcBef>
              <a:spcAft>
                <a:spcPts val="0"/>
              </a:spcAft>
              <a:buClr>
                <a:schemeClr val="dk1"/>
              </a:buClr>
              <a:buSzPts val="1800"/>
              <a:buFont typeface="Times New Roman"/>
              <a:buChar char="●"/>
            </a:pPr>
            <a:r>
              <a:rPr b="1" lang="en-GB" sz="1600">
                <a:solidFill>
                  <a:schemeClr val="dk1"/>
                </a:solidFill>
                <a:latin typeface="Times New Roman"/>
                <a:ea typeface="Times New Roman"/>
                <a:cs typeface="Times New Roman"/>
                <a:sym typeface="Times New Roman"/>
              </a:rPr>
              <a:t>Models without Attention Mechanism</a:t>
            </a:r>
            <a:endParaRPr>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51" name="Google Shape;351;p52"/>
          <p:cNvSpPr txBox="1"/>
          <p:nvPr>
            <p:ph type="title"/>
          </p:nvPr>
        </p:nvSpPr>
        <p:spPr>
          <a:xfrm>
            <a:off x="887250" y="44502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52" name="Google Shape;352;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353" name="Google Shape;353;p52"/>
          <p:cNvGraphicFramePr/>
          <p:nvPr/>
        </p:nvGraphicFramePr>
        <p:xfrm>
          <a:off x="855900" y="2177075"/>
          <a:ext cx="3000000" cy="3000000"/>
        </p:xfrm>
        <a:graphic>
          <a:graphicData uri="http://schemas.openxmlformats.org/drawingml/2006/table">
            <a:tbl>
              <a:tblPr>
                <a:noFill/>
                <a:tableStyleId>{44A9CFDF-27E7-47F5-951D-6C9FE399060A}</a:tableStyleId>
              </a:tblPr>
              <a:tblGrid>
                <a:gridCol w="1376125"/>
                <a:gridCol w="1036875"/>
                <a:gridCol w="1206500"/>
                <a:gridCol w="1206500"/>
                <a:gridCol w="1206500"/>
                <a:gridCol w="1206500"/>
              </a:tblGrid>
              <a:tr h="381000">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Model</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Precision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Recall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F1-Score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Test Accuracy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Custom Test Accuracy (50 videos) (%)</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r>
              <a:tr h="381000">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HySTA-Net   using VGG16</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99</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98</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98.8</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98.8</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88</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HySTA-Net   using ResNet50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96.90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96.39</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96.38</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96.39</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65.79</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HySTA-Net   using InceptionV3</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3</a:t>
                      </a:r>
                      <a:r>
                        <a:rPr lang="en-GB"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HySTA-Net   using 3D CNN</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84</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84.34</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84.34</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18.37</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3"/>
          <p:cNvSpPr txBox="1"/>
          <p:nvPr>
            <p:ph idx="1" type="body"/>
          </p:nvPr>
        </p:nvSpPr>
        <p:spPr>
          <a:xfrm>
            <a:off x="311700" y="704575"/>
            <a:ext cx="8520600" cy="1021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4. PERFORMANCE EVALUATION OF HySTA-NET</a:t>
            </a:r>
            <a:endParaRPr b="1">
              <a:solidFill>
                <a:schemeClr val="dk1"/>
              </a:solidFill>
              <a:latin typeface="Times New Roman"/>
              <a:ea typeface="Times New Roman"/>
              <a:cs typeface="Times New Roman"/>
              <a:sym typeface="Times New Roman"/>
            </a:endParaRPr>
          </a:p>
          <a:p>
            <a:pPr indent="-330200" lvl="0" marL="457200" rtl="0" algn="just">
              <a:lnSpc>
                <a:spcPct val="150000"/>
              </a:lnSpc>
              <a:spcBef>
                <a:spcPts val="1200"/>
              </a:spcBef>
              <a:spcAft>
                <a:spcPts val="0"/>
              </a:spcAft>
              <a:buClr>
                <a:schemeClr val="dk1"/>
              </a:buClr>
              <a:buSzPts val="1600"/>
              <a:buFont typeface="Times New Roman"/>
              <a:buChar char="●"/>
            </a:pPr>
            <a:r>
              <a:rPr b="1" lang="en-GB" sz="1600">
                <a:solidFill>
                  <a:schemeClr val="dk1"/>
                </a:solidFill>
                <a:latin typeface="Times New Roman"/>
                <a:ea typeface="Times New Roman"/>
                <a:cs typeface="Times New Roman"/>
                <a:sym typeface="Times New Roman"/>
              </a:rPr>
              <a:t>Models with Attention Mechanism</a:t>
            </a:r>
            <a:endParaRPr sz="2200">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59" name="Google Shape;359;p53"/>
          <p:cNvSpPr txBox="1"/>
          <p:nvPr>
            <p:ph type="title"/>
          </p:nvPr>
        </p:nvSpPr>
        <p:spPr>
          <a:xfrm>
            <a:off x="913350" y="13187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60" name="Google Shape;360;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361" name="Google Shape;361;p53"/>
          <p:cNvGraphicFramePr/>
          <p:nvPr/>
        </p:nvGraphicFramePr>
        <p:xfrm>
          <a:off x="633313" y="1725775"/>
          <a:ext cx="3000000" cy="3000000"/>
        </p:xfrm>
        <a:graphic>
          <a:graphicData uri="http://schemas.openxmlformats.org/drawingml/2006/table">
            <a:tbl>
              <a:tblPr>
                <a:noFill/>
                <a:tableStyleId>{44A9CFDF-27E7-47F5-951D-6C9FE399060A}</a:tableStyleId>
              </a:tblPr>
              <a:tblGrid>
                <a:gridCol w="2254050"/>
                <a:gridCol w="1041225"/>
                <a:gridCol w="1000700"/>
                <a:gridCol w="1189300"/>
                <a:gridCol w="1046200"/>
                <a:gridCol w="1596300"/>
              </a:tblGrid>
              <a:tr h="648950">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Model</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Precision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Recall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F1-Score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Test Accuracy (%)</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Custom Test Accuracy (50 videos) (%)</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r>
              <a:tr h="381000">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HySTA-Net   using VGG16(Multi-Head Attention)</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100</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100</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100</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100</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b="1" lang="en-GB" sz="1200">
                          <a:latin typeface="Times New Roman"/>
                          <a:ea typeface="Times New Roman"/>
                          <a:cs typeface="Times New Roman"/>
                          <a:sym typeface="Times New Roman"/>
                        </a:rPr>
                        <a:t>96</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HySTA-Net   using VGG16(Single-Head Attention)</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100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100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100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100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88</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HySTA-Net   using ResNet50 (Single-Head Attention)</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97.93</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97.59</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97.57</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97.59</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55.26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HySTA-Net   using InceptionV3 (Multi-Head Attention)</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95.2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95.2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50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51300">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HySTA-Net   using 3D CNN (Multi-Head Attention)</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83</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83.14</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21250"/>
                        </a:lnSpc>
                        <a:spcBef>
                          <a:spcPts val="0"/>
                        </a:spcBef>
                        <a:spcAft>
                          <a:spcPts val="95"/>
                        </a:spcAft>
                        <a:buNone/>
                      </a:pPr>
                      <a:r>
                        <a:rPr lang="en-GB" sz="1200">
                          <a:latin typeface="Times New Roman"/>
                          <a:ea typeface="Times New Roman"/>
                          <a:cs typeface="Times New Roman"/>
                          <a:sym typeface="Times New Roman"/>
                        </a:rPr>
                        <a:t>22.45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4"/>
          <p:cNvSpPr txBox="1"/>
          <p:nvPr>
            <p:ph idx="1" type="body"/>
          </p:nvPr>
        </p:nvSpPr>
        <p:spPr>
          <a:xfrm>
            <a:off x="311700" y="704575"/>
            <a:ext cx="8520600" cy="1021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5</a:t>
            </a:r>
            <a:r>
              <a:rPr b="1" lang="en-GB">
                <a:solidFill>
                  <a:schemeClr val="dk1"/>
                </a:solidFill>
                <a:latin typeface="Times New Roman"/>
                <a:ea typeface="Times New Roman"/>
                <a:cs typeface="Times New Roman"/>
                <a:sym typeface="Times New Roman"/>
              </a:rPr>
              <a:t>. </a:t>
            </a:r>
            <a:r>
              <a:rPr b="1" lang="en-GB">
                <a:solidFill>
                  <a:schemeClr val="dk1"/>
                </a:solidFill>
                <a:latin typeface="Times New Roman"/>
                <a:ea typeface="Times New Roman"/>
                <a:cs typeface="Times New Roman"/>
                <a:sym typeface="Times New Roman"/>
              </a:rPr>
              <a:t>Performance Comparison of HySTA-Net</a:t>
            </a:r>
            <a:r>
              <a:rPr b="1" lang="en-GB">
                <a:solidFill>
                  <a:schemeClr val="dk1"/>
                </a:solidFill>
                <a:latin typeface="Times New Roman"/>
                <a:ea typeface="Times New Roman"/>
                <a:cs typeface="Times New Roman"/>
                <a:sym typeface="Times New Roman"/>
              </a:rPr>
              <a:t> Variants with Attention Mechanism</a:t>
            </a:r>
            <a:endParaRPr b="1">
              <a:solidFill>
                <a:schemeClr val="dk1"/>
              </a:solidFill>
              <a:latin typeface="Times New Roman"/>
              <a:ea typeface="Times New Roman"/>
              <a:cs typeface="Times New Roman"/>
              <a:sym typeface="Times New Roman"/>
            </a:endParaRPr>
          </a:p>
          <a:p>
            <a:pPr indent="0" lvl="0" marL="457200" rtl="0" algn="just">
              <a:lnSpc>
                <a:spcPct val="150000"/>
              </a:lnSpc>
              <a:spcBef>
                <a:spcPts val="1200"/>
              </a:spcBef>
              <a:spcAft>
                <a:spcPts val="0"/>
              </a:spcAft>
              <a:buNone/>
            </a:pPr>
            <a:r>
              <a:t/>
            </a:r>
            <a:endParaRPr sz="2200">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67" name="Google Shape;367;p54"/>
          <p:cNvSpPr txBox="1"/>
          <p:nvPr>
            <p:ph type="title"/>
          </p:nvPr>
        </p:nvSpPr>
        <p:spPr>
          <a:xfrm>
            <a:off x="913350" y="13187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68" name="Google Shape;368;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369" name="Google Shape;369;p54"/>
          <p:cNvPicPr preferRelativeResize="0"/>
          <p:nvPr/>
        </p:nvPicPr>
        <p:blipFill rotWithShape="1">
          <a:blip r:embed="rId3">
            <a:alphaModFix/>
          </a:blip>
          <a:srcRect b="-7123" l="-1152" r="-11879" t="0"/>
          <a:stretch/>
        </p:blipFill>
        <p:spPr>
          <a:xfrm>
            <a:off x="1032450" y="1511875"/>
            <a:ext cx="6938100" cy="35449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5"/>
          <p:cNvSpPr txBox="1"/>
          <p:nvPr>
            <p:ph idx="1" type="body"/>
          </p:nvPr>
        </p:nvSpPr>
        <p:spPr>
          <a:xfrm>
            <a:off x="311700" y="704575"/>
            <a:ext cx="8520600" cy="572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6</a:t>
            </a:r>
            <a:r>
              <a:rPr b="1" lang="en-GB">
                <a:solidFill>
                  <a:schemeClr val="dk1"/>
                </a:solidFill>
                <a:latin typeface="Times New Roman"/>
                <a:ea typeface="Times New Roman"/>
                <a:cs typeface="Times New Roman"/>
                <a:sym typeface="Times New Roman"/>
              </a:rPr>
              <a:t>. Performance Comparison of HySTA-Net Variants without Attention Mechanism</a:t>
            </a:r>
            <a:endParaRPr b="1">
              <a:solidFill>
                <a:schemeClr val="dk1"/>
              </a:solidFill>
              <a:latin typeface="Times New Roman"/>
              <a:ea typeface="Times New Roman"/>
              <a:cs typeface="Times New Roman"/>
              <a:sym typeface="Times New Roman"/>
            </a:endParaRPr>
          </a:p>
          <a:p>
            <a:pPr indent="0" lvl="0" marL="457200" rtl="0" algn="just">
              <a:lnSpc>
                <a:spcPct val="150000"/>
              </a:lnSpc>
              <a:spcBef>
                <a:spcPts val="1200"/>
              </a:spcBef>
              <a:spcAft>
                <a:spcPts val="0"/>
              </a:spcAft>
              <a:buNone/>
            </a:pPr>
            <a:r>
              <a:t/>
            </a:r>
            <a:endParaRPr sz="2200">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75" name="Google Shape;375;p55"/>
          <p:cNvSpPr txBox="1"/>
          <p:nvPr>
            <p:ph type="title"/>
          </p:nvPr>
        </p:nvSpPr>
        <p:spPr>
          <a:xfrm>
            <a:off x="913350" y="13187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76" name="Google Shape;376;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377" name="Google Shape;377;p55"/>
          <p:cNvPicPr preferRelativeResize="0"/>
          <p:nvPr/>
        </p:nvPicPr>
        <p:blipFill rotWithShape="1">
          <a:blip r:embed="rId3">
            <a:alphaModFix/>
          </a:blip>
          <a:srcRect b="0" l="0" r="0" t="4807"/>
          <a:stretch/>
        </p:blipFill>
        <p:spPr>
          <a:xfrm>
            <a:off x="913350" y="1559200"/>
            <a:ext cx="6427776" cy="34182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56"/>
          <p:cNvSpPr txBox="1"/>
          <p:nvPr>
            <p:ph idx="1" type="body"/>
          </p:nvPr>
        </p:nvSpPr>
        <p:spPr>
          <a:xfrm>
            <a:off x="311700" y="704575"/>
            <a:ext cx="8520600" cy="572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a:solidFill>
                  <a:schemeClr val="dk1"/>
                </a:solidFill>
                <a:latin typeface="Times New Roman"/>
                <a:ea typeface="Times New Roman"/>
                <a:cs typeface="Times New Roman"/>
                <a:sym typeface="Times New Roman"/>
              </a:rPr>
              <a:t>7</a:t>
            </a:r>
            <a:r>
              <a:rPr b="1" lang="en-GB">
                <a:solidFill>
                  <a:schemeClr val="dk1"/>
                </a:solidFill>
                <a:latin typeface="Times New Roman"/>
                <a:ea typeface="Times New Roman"/>
                <a:cs typeface="Times New Roman"/>
                <a:sym typeface="Times New Roman"/>
              </a:rPr>
              <a:t>. </a:t>
            </a:r>
            <a:r>
              <a:rPr b="1" lang="en-GB">
                <a:solidFill>
                  <a:schemeClr val="dk1"/>
                </a:solidFill>
                <a:latin typeface="Times New Roman"/>
                <a:ea typeface="Times New Roman"/>
                <a:cs typeface="Times New Roman"/>
                <a:sym typeface="Times New Roman"/>
              </a:rPr>
              <a:t>Confusion Matrix of HySTA-Net using VGG-16(Multi-Head Attention)</a:t>
            </a:r>
            <a:endParaRPr b="1">
              <a:solidFill>
                <a:schemeClr val="dk1"/>
              </a:solidFill>
              <a:latin typeface="Times New Roman"/>
              <a:ea typeface="Times New Roman"/>
              <a:cs typeface="Times New Roman"/>
              <a:sym typeface="Times New Roman"/>
            </a:endParaRPr>
          </a:p>
          <a:p>
            <a:pPr indent="0" lvl="0" marL="457200" rtl="0" algn="just">
              <a:lnSpc>
                <a:spcPct val="150000"/>
              </a:lnSpc>
              <a:spcBef>
                <a:spcPts val="1200"/>
              </a:spcBef>
              <a:spcAft>
                <a:spcPts val="0"/>
              </a:spcAft>
              <a:buNone/>
            </a:pPr>
            <a:r>
              <a:t/>
            </a:r>
            <a:endParaRPr sz="2200">
              <a:solidFill>
                <a:schemeClr val="dk1"/>
              </a:solidFill>
              <a:latin typeface="Times New Roman"/>
              <a:ea typeface="Times New Roman"/>
              <a:cs typeface="Times New Roman"/>
              <a:sym typeface="Times New Roman"/>
            </a:endParaRPr>
          </a:p>
          <a:p>
            <a:pPr indent="0" lvl="0" marL="914400" rtl="0" algn="just">
              <a:lnSpc>
                <a:spcPct val="150000"/>
              </a:lnSpc>
              <a:spcBef>
                <a:spcPts val="1400"/>
              </a:spcBef>
              <a:spcAft>
                <a:spcPts val="0"/>
              </a:spcAft>
              <a:buNone/>
            </a:pPr>
            <a:r>
              <a:t/>
            </a:r>
            <a:endParaRPr b="1" sz="1600">
              <a:solidFill>
                <a:schemeClr val="dk1"/>
              </a:solidFill>
              <a:latin typeface="Times New Roman"/>
              <a:ea typeface="Times New Roman"/>
              <a:cs typeface="Times New Roman"/>
              <a:sym typeface="Times New Roman"/>
            </a:endParaRPr>
          </a:p>
          <a:p>
            <a:pPr indent="0" lvl="0" marL="457200" rtl="0" algn="just">
              <a:lnSpc>
                <a:spcPct val="150000"/>
              </a:lnSpc>
              <a:spcBef>
                <a:spcPts val="1400"/>
              </a:spcBef>
              <a:spcAft>
                <a:spcPts val="0"/>
              </a:spcAft>
              <a:buNone/>
            </a:pPr>
            <a:r>
              <a:rPr b="1" lang="en-GB" sz="1600">
                <a:solidFill>
                  <a:schemeClr val="dk1"/>
                </a:solidFill>
                <a:latin typeface="Times New Roman"/>
                <a:ea typeface="Times New Roman"/>
                <a:cs typeface="Times New Roman"/>
                <a:sym typeface="Times New Roman"/>
              </a:rPr>
              <a:t>	</a:t>
            </a:r>
            <a:endParaRPr b="1" sz="1600">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1200"/>
              </a:spcAft>
              <a:buNone/>
            </a:pPr>
            <a:r>
              <a:t/>
            </a:r>
            <a:endParaRPr b="1">
              <a:solidFill>
                <a:schemeClr val="dk1"/>
              </a:solidFill>
              <a:latin typeface="Times New Roman"/>
              <a:ea typeface="Times New Roman"/>
              <a:cs typeface="Times New Roman"/>
              <a:sym typeface="Times New Roman"/>
            </a:endParaRPr>
          </a:p>
        </p:txBody>
      </p:sp>
      <p:sp>
        <p:nvSpPr>
          <p:cNvPr id="383" name="Google Shape;383;p56"/>
          <p:cNvSpPr txBox="1"/>
          <p:nvPr>
            <p:ph type="title"/>
          </p:nvPr>
        </p:nvSpPr>
        <p:spPr>
          <a:xfrm>
            <a:off x="913350" y="13187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RESULT ANALYSIS AND DISCUSSION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84" name="Google Shape;384;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385" name="Google Shape;385;p56" title="WhatsApp Image 2025-03-30 at 1.27.13 PM.jpeg"/>
          <p:cNvPicPr preferRelativeResize="0"/>
          <p:nvPr/>
        </p:nvPicPr>
        <p:blipFill>
          <a:blip r:embed="rId3">
            <a:alphaModFix/>
          </a:blip>
          <a:stretch>
            <a:fillRect/>
          </a:stretch>
        </p:blipFill>
        <p:spPr>
          <a:xfrm>
            <a:off x="1751225" y="1217850"/>
            <a:ext cx="4895876" cy="392565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7"/>
          <p:cNvSpPr txBox="1"/>
          <p:nvPr>
            <p:ph type="title"/>
          </p:nvPr>
        </p:nvSpPr>
        <p:spPr>
          <a:xfrm>
            <a:off x="913350" y="13187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PROGRAM OUTCOMES ACHIEVED</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91" name="Google Shape;391;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392" name="Google Shape;392;p57"/>
          <p:cNvGraphicFramePr/>
          <p:nvPr/>
        </p:nvGraphicFramePr>
        <p:xfrm>
          <a:off x="341525" y="704575"/>
          <a:ext cx="3000000" cy="3000000"/>
        </p:xfrm>
        <a:graphic>
          <a:graphicData uri="http://schemas.openxmlformats.org/drawingml/2006/table">
            <a:tbl>
              <a:tblPr>
                <a:noFill/>
                <a:tableStyleId>{9FE7BE61-4D57-463D-9EFF-DEDECA134146}</a:tableStyleId>
              </a:tblPr>
              <a:tblGrid>
                <a:gridCol w="529100"/>
                <a:gridCol w="1965050"/>
                <a:gridCol w="5913700"/>
              </a:tblGrid>
              <a:tr h="337250">
                <a:tc>
                  <a:txBody>
                    <a:bodyPr/>
                    <a:lstStyle/>
                    <a:p>
                      <a:pPr indent="0" lvl="0" marL="0" rtl="0" algn="ctr">
                        <a:lnSpc>
                          <a:spcPct val="115000"/>
                        </a:lnSpc>
                        <a:spcBef>
                          <a:spcPts val="0"/>
                        </a:spcBef>
                        <a:spcAft>
                          <a:spcPts val="0"/>
                        </a:spcAft>
                        <a:buNone/>
                      </a:pPr>
                      <a:r>
                        <a:rPr b="1" lang="en-GB">
                          <a:latin typeface="Times New Roman"/>
                          <a:ea typeface="Times New Roman"/>
                          <a:cs typeface="Times New Roman"/>
                          <a:sym typeface="Times New Roman"/>
                        </a:rPr>
                        <a:t>PO No.</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b="1" lang="en-GB">
                          <a:latin typeface="Times New Roman"/>
                          <a:ea typeface="Times New Roman"/>
                          <a:cs typeface="Times New Roman"/>
                          <a:sym typeface="Times New Roman"/>
                        </a:rPr>
                        <a:t>Program Outcome Description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b="1" lang="en-GB">
                          <a:latin typeface="Times New Roman"/>
                          <a:ea typeface="Times New Roman"/>
                          <a:cs typeface="Times New Roman"/>
                          <a:sym typeface="Times New Roman"/>
                        </a:rPr>
                        <a:t>Achievement in Project</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6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PO1</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Engineering Knowledge</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Applied deep learning, computer vision, and other principles to ISL gesture recognition system.</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6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PO2</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Problem Analysis</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Tackled challenges like gesture variation and lighting using preprocessing and robust models.</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6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PO3</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Design &amp; Development of Solutions</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Systematically developed solution with preprocessing, model training, keyframe extraction, and evaluation.</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6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PO4</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Investigations of Complex Problems</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Analyzed multiple architectures, keyframe methods, and attention mechanisms for optimized performance.</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6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PO5</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Modern Tool Usage</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Used Google </a:t>
                      </a:r>
                      <a:r>
                        <a:rPr lang="en-GB">
                          <a:latin typeface="Times New Roman"/>
                          <a:ea typeface="Times New Roman"/>
                          <a:cs typeface="Times New Roman"/>
                          <a:sym typeface="Times New Roman"/>
                        </a:rPr>
                        <a:t>Colab</a:t>
                      </a:r>
                      <a:r>
                        <a:rPr lang="en-GB">
                          <a:latin typeface="Times New Roman"/>
                          <a:ea typeface="Times New Roman"/>
                          <a:cs typeface="Times New Roman"/>
                          <a:sym typeface="Times New Roman"/>
                        </a:rPr>
                        <a:t>, TensorFlow, Keras, </a:t>
                      </a:r>
                      <a:r>
                        <a:rPr lang="en-GB">
                          <a:latin typeface="Times New Roman"/>
                          <a:ea typeface="Times New Roman"/>
                          <a:cs typeface="Times New Roman"/>
                          <a:sym typeface="Times New Roman"/>
                        </a:rPr>
                        <a:t>OpenCV and</a:t>
                      </a:r>
                      <a:r>
                        <a:rPr lang="en-GB">
                          <a:latin typeface="Times New Roman"/>
                          <a:ea typeface="Times New Roman"/>
                          <a:cs typeface="Times New Roman"/>
                          <a:sym typeface="Times New Roman"/>
                        </a:rPr>
                        <a:t> NumPy for deep learning, preprocessing, and keyframe analysis.</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6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PO6</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Engineer and Society</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Designed to aid hearing-impaired individuals in emergency situations, enhancing social impact.</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8"/>
          <p:cNvSpPr txBox="1"/>
          <p:nvPr>
            <p:ph type="title"/>
          </p:nvPr>
        </p:nvSpPr>
        <p:spPr>
          <a:xfrm>
            <a:off x="913350" y="131875"/>
            <a:ext cx="7176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PROGRAM OUTCOMES ACHIEVED</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98" name="Google Shape;398;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399" name="Google Shape;399;p58"/>
          <p:cNvGraphicFramePr/>
          <p:nvPr/>
        </p:nvGraphicFramePr>
        <p:xfrm>
          <a:off x="465375" y="791975"/>
          <a:ext cx="3000000" cy="3000000"/>
        </p:xfrm>
        <a:graphic>
          <a:graphicData uri="http://schemas.openxmlformats.org/drawingml/2006/table">
            <a:tbl>
              <a:tblPr>
                <a:noFill/>
                <a:tableStyleId>{9FE7BE61-4D57-463D-9EFF-DEDECA134146}</a:tableStyleId>
              </a:tblPr>
              <a:tblGrid>
                <a:gridCol w="577725"/>
                <a:gridCol w="1797550"/>
                <a:gridCol w="5631825"/>
              </a:tblGrid>
              <a:tr h="381000">
                <a:tc>
                  <a:txBody>
                    <a:bodyPr/>
                    <a:lstStyle/>
                    <a:p>
                      <a:pPr indent="0" lvl="0" marL="0" rtl="0" algn="ctr">
                        <a:lnSpc>
                          <a:spcPct val="115000"/>
                        </a:lnSpc>
                        <a:spcBef>
                          <a:spcPts val="0"/>
                        </a:spcBef>
                        <a:spcAft>
                          <a:spcPts val="0"/>
                        </a:spcAft>
                        <a:buNone/>
                      </a:pPr>
                      <a:r>
                        <a:rPr b="1" lang="en-GB">
                          <a:latin typeface="Times New Roman"/>
                          <a:ea typeface="Times New Roman"/>
                          <a:cs typeface="Times New Roman"/>
                          <a:sym typeface="Times New Roman"/>
                        </a:rPr>
                        <a:t>PO No.</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b="1" lang="en-GB">
                          <a:latin typeface="Times New Roman"/>
                          <a:ea typeface="Times New Roman"/>
                          <a:cs typeface="Times New Roman"/>
                          <a:sym typeface="Times New Roman"/>
                        </a:rPr>
                        <a:t>Program Outcome Description</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b="1" lang="en-GB">
                          <a:latin typeface="Times New Roman"/>
                          <a:ea typeface="Times New Roman"/>
                          <a:cs typeface="Times New Roman"/>
                          <a:sym typeface="Times New Roman"/>
                        </a:rPr>
                        <a:t>Achievement in Project</a:t>
                      </a:r>
                      <a:endParaRPr b="1">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20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PO7</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Environment &amp; Sustainability</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Achieved functionality using software-only approaches on existing devices—no extra hardware.</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PO8</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Ethics</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Maintained data privacy, used ethically sourced datasets, and followed research integrity practices.</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PO9</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Individual and Team Work</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Demonstrated coordinated teamwork through task division and collaborative model development.</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PO10</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Communication</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Communicated work through reports, presentations, and multiple internal evaluations.</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PO11</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Project Management &amp; Finance</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Effectively managed time, datasets, and system phases through planned execution.</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GB" sz="1100">
                          <a:latin typeface="Times New Roman"/>
                          <a:ea typeface="Times New Roman"/>
                          <a:cs typeface="Times New Roman"/>
                          <a:sym typeface="Times New Roman"/>
                        </a:rPr>
                        <a:t>PO12</a:t>
                      </a:r>
                      <a:endParaRPr b="1" sz="11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Life-long Learning</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Explored literature, identified gaps, and updated methodologies with continuous learning and adaptation.</a:t>
                      </a:r>
                      <a:endParaRPr>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CONCLUSION</a:t>
            </a:r>
            <a:endParaRPr b="1">
              <a:latin typeface="Times New Roman"/>
              <a:ea typeface="Times New Roman"/>
              <a:cs typeface="Times New Roman"/>
              <a:sym typeface="Times New Roman"/>
            </a:endParaRPr>
          </a:p>
        </p:txBody>
      </p:sp>
      <p:sp>
        <p:nvSpPr>
          <p:cNvPr id="405" name="Google Shape;405;p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12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Superior Performance of HySTA-NET using VGG16 Based Architecture:</a:t>
            </a:r>
            <a:endParaRPr b="1" sz="1400">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Char char="○"/>
            </a:pPr>
            <a:r>
              <a:rPr lang="en-GB">
                <a:solidFill>
                  <a:schemeClr val="dk1"/>
                </a:solidFill>
                <a:latin typeface="Times New Roman"/>
                <a:ea typeface="Times New Roman"/>
                <a:cs typeface="Times New Roman"/>
                <a:sym typeface="Times New Roman"/>
              </a:rPr>
              <a:t>The </a:t>
            </a:r>
            <a:r>
              <a:rPr lang="en-GB" sz="1500">
                <a:solidFill>
                  <a:schemeClr val="dk1"/>
                </a:solidFill>
                <a:latin typeface="Times New Roman"/>
                <a:ea typeface="Times New Roman"/>
                <a:cs typeface="Times New Roman"/>
                <a:sym typeface="Times New Roman"/>
              </a:rPr>
              <a:t>HySTA-Net using VGG16</a:t>
            </a:r>
            <a:r>
              <a:rPr lang="en-GB">
                <a:solidFill>
                  <a:schemeClr val="dk1"/>
                </a:solidFill>
                <a:latin typeface="Times New Roman"/>
                <a:ea typeface="Times New Roman"/>
                <a:cs typeface="Times New Roman"/>
                <a:sym typeface="Times New Roman"/>
              </a:rPr>
              <a:t> achieved 100% test accuracy and 96% accuracy on a custom dataset.</a:t>
            </a: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Comparison with Other Models:</a:t>
            </a:r>
            <a:endParaRPr b="1" sz="1400">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Alternative architectures (ResNet50, 3D CNN, InceptionV3) were explored, yet VGG16 consistently outperformed them in our experiments.</a:t>
            </a: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Effective Use of Attention Mechanism:</a:t>
            </a:r>
            <a:endParaRPr b="1" sz="1400">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Multi-head attention significantly enhanced the capture of spatial-temporal features compared to single-head approaches.</a:t>
            </a: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Robust Yet Room for Improvement:</a:t>
            </a:r>
            <a:endParaRPr b="1" sz="1400">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Despite excellent test results, the gap with the custom dataset highlights the need for further refinement and adaptation to diverse real-world conditions.</a:t>
            </a:r>
            <a:endParaRPr>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r>
              <a:t/>
            </a:r>
            <a:endParaRPr b="1" sz="1400">
              <a:solidFill>
                <a:schemeClr val="dk1"/>
              </a:solidFill>
              <a:latin typeface="Times New Roman"/>
              <a:ea typeface="Times New Roman"/>
              <a:cs typeface="Times New Roman"/>
              <a:sym typeface="Times New Roman"/>
            </a:endParaRPr>
          </a:p>
        </p:txBody>
      </p:sp>
      <p:sp>
        <p:nvSpPr>
          <p:cNvPr id="406" name="Google Shape;406;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FUTURE SCOPE</a:t>
            </a:r>
            <a:endParaRPr b="1">
              <a:latin typeface="Times New Roman"/>
              <a:ea typeface="Times New Roman"/>
              <a:cs typeface="Times New Roman"/>
              <a:sym typeface="Times New Roman"/>
            </a:endParaRPr>
          </a:p>
        </p:txBody>
      </p:sp>
      <p:sp>
        <p:nvSpPr>
          <p:cNvPr id="412" name="Google Shape;412;p6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100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Dataset Expansion: </a:t>
            </a:r>
            <a:r>
              <a:rPr lang="en-GB" sz="1400">
                <a:solidFill>
                  <a:schemeClr val="dk1"/>
                </a:solidFill>
                <a:latin typeface="Times New Roman"/>
                <a:ea typeface="Times New Roman"/>
                <a:cs typeface="Times New Roman"/>
                <a:sym typeface="Times New Roman"/>
              </a:rPr>
              <a:t>Enrich the dataset with varied real-world conditions (lighting, backgrounds, sign variations) to improve generalization.</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Real-Time &amp; Edge Deployment: </a:t>
            </a:r>
            <a:r>
              <a:rPr lang="en-GB" sz="1400">
                <a:solidFill>
                  <a:schemeClr val="dk1"/>
                </a:solidFill>
                <a:latin typeface="Times New Roman"/>
                <a:ea typeface="Times New Roman"/>
                <a:cs typeface="Times New Roman"/>
                <a:sym typeface="Times New Roman"/>
              </a:rPr>
              <a:t>Optimize for real-time sign recognition and deploy on mobile/embedded devices.</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Cross-Model Ensemble: </a:t>
            </a:r>
            <a:r>
              <a:rPr lang="en-GB" sz="1400">
                <a:solidFill>
                  <a:schemeClr val="dk1"/>
                </a:solidFill>
                <a:latin typeface="Times New Roman"/>
                <a:ea typeface="Times New Roman"/>
                <a:cs typeface="Times New Roman"/>
                <a:sym typeface="Times New Roman"/>
              </a:rPr>
              <a:t>Investigate ensembles combining VGG16 with architectures like ResNet50, 3D CNN, and InceptionV3 for enhanced performance.</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Integration with NLP: </a:t>
            </a:r>
            <a:r>
              <a:rPr lang="en-GB" sz="1400">
                <a:solidFill>
                  <a:schemeClr val="dk1"/>
                </a:solidFill>
                <a:latin typeface="Times New Roman"/>
                <a:ea typeface="Times New Roman"/>
                <a:cs typeface="Times New Roman"/>
                <a:sym typeface="Times New Roman"/>
              </a:rPr>
              <a:t>Combine sign recognition with natural language processing for seamless sign-to-text or sign-to-speech systems.</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0"/>
              </a:spcBef>
              <a:spcAft>
                <a:spcPts val="0"/>
              </a:spcAft>
              <a:buClr>
                <a:schemeClr val="dk1"/>
              </a:buClr>
              <a:buSzPts val="1400"/>
              <a:buChar char="●"/>
            </a:pPr>
            <a:r>
              <a:rPr b="1" lang="en-GB" sz="1400">
                <a:solidFill>
                  <a:schemeClr val="dk1"/>
                </a:solidFill>
                <a:latin typeface="Times New Roman"/>
                <a:ea typeface="Times New Roman"/>
                <a:cs typeface="Times New Roman"/>
                <a:sym typeface="Times New Roman"/>
              </a:rPr>
              <a:t>Multi-Lingual Support: </a:t>
            </a:r>
            <a:r>
              <a:rPr lang="en-GB" sz="1400">
                <a:solidFill>
                  <a:schemeClr val="dk1"/>
                </a:solidFill>
                <a:latin typeface="Times New Roman"/>
                <a:ea typeface="Times New Roman"/>
                <a:cs typeface="Times New Roman"/>
                <a:sym typeface="Times New Roman"/>
              </a:rPr>
              <a:t>Extend the system to support multiple sign languages and dialects.</a:t>
            </a:r>
            <a:endParaRPr sz="1400">
              <a:solidFill>
                <a:schemeClr val="dk1"/>
              </a:solidFill>
              <a:latin typeface="Times New Roman"/>
              <a:ea typeface="Times New Roman"/>
              <a:cs typeface="Times New Roman"/>
              <a:sym typeface="Times New Roman"/>
            </a:endParaRPr>
          </a:p>
          <a:p>
            <a:pPr indent="0" lvl="0" marL="457200" rtl="0" algn="l">
              <a:lnSpc>
                <a:spcPct val="150000"/>
              </a:lnSpc>
              <a:spcBef>
                <a:spcPts val="1000"/>
              </a:spcBef>
              <a:spcAft>
                <a:spcPts val="0"/>
              </a:spcAft>
              <a:buNone/>
            </a:pPr>
            <a:r>
              <a:t/>
            </a:r>
            <a:endParaRPr b="1" sz="1400">
              <a:solidFill>
                <a:schemeClr val="dk1"/>
              </a:solidFill>
              <a:latin typeface="Times New Roman"/>
              <a:ea typeface="Times New Roman"/>
              <a:cs typeface="Times New Roman"/>
              <a:sym typeface="Times New Roman"/>
            </a:endParaRPr>
          </a:p>
        </p:txBody>
      </p:sp>
      <p:sp>
        <p:nvSpPr>
          <p:cNvPr id="413" name="Google Shape;413;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6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Times New Roman"/>
                <a:ea typeface="Times New Roman"/>
                <a:cs typeface="Times New Roman"/>
                <a:sym typeface="Times New Roman"/>
              </a:rPr>
              <a:t>EXPERIMENTAL SETUP</a:t>
            </a:r>
            <a:endParaRPr b="1">
              <a:latin typeface="Times New Roman"/>
              <a:ea typeface="Times New Roman"/>
              <a:cs typeface="Times New Roman"/>
              <a:sym typeface="Times New Roman"/>
            </a:endParaRPr>
          </a:p>
        </p:txBody>
      </p:sp>
      <p:sp>
        <p:nvSpPr>
          <p:cNvPr id="419" name="Google Shape;419;p6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10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Python 3.8 </a:t>
            </a:r>
            <a:r>
              <a:rPr lang="en-GB" sz="1400">
                <a:solidFill>
                  <a:schemeClr val="dk1"/>
                </a:solidFill>
                <a:latin typeface="Times New Roman"/>
                <a:ea typeface="Times New Roman"/>
                <a:cs typeface="Times New Roman"/>
                <a:sym typeface="Times New Roman"/>
              </a:rPr>
              <a:t>- Programming language used </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Jupyter Notebook - </a:t>
            </a:r>
            <a:r>
              <a:rPr lang="en-GB" sz="1400">
                <a:solidFill>
                  <a:schemeClr val="dk1"/>
                </a:solidFill>
                <a:latin typeface="Times New Roman"/>
                <a:ea typeface="Times New Roman"/>
                <a:cs typeface="Times New Roman"/>
                <a:sym typeface="Times New Roman"/>
              </a:rPr>
              <a:t> Interactive environment for creating and sharing documents with live code, equations, and visualizations.</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OpenCV</a:t>
            </a:r>
            <a:r>
              <a:rPr lang="en-GB" sz="1400">
                <a:solidFill>
                  <a:schemeClr val="dk1"/>
                </a:solidFill>
                <a:latin typeface="Times New Roman"/>
                <a:ea typeface="Times New Roman"/>
                <a:cs typeface="Times New Roman"/>
                <a:sym typeface="Times New Roman"/>
              </a:rPr>
              <a:t>- provides an optimized Computer Vision libraries, tools, hardware, and supports model execution. </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Tensorflow </a:t>
            </a:r>
            <a:r>
              <a:rPr lang="en-GB" sz="1400">
                <a:solidFill>
                  <a:schemeClr val="dk1"/>
                </a:solidFill>
                <a:latin typeface="Times New Roman"/>
                <a:ea typeface="Times New Roman"/>
                <a:cs typeface="Times New Roman"/>
                <a:sym typeface="Times New Roman"/>
              </a:rPr>
              <a:t>- Software library for training and inference of deep neural networks </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Sklearn (Scikit-Learn) </a:t>
            </a:r>
            <a:r>
              <a:rPr lang="en-GB" sz="1400">
                <a:solidFill>
                  <a:schemeClr val="dk1"/>
                </a:solidFill>
                <a:latin typeface="Times New Roman"/>
                <a:ea typeface="Times New Roman"/>
                <a:cs typeface="Times New Roman"/>
                <a:sym typeface="Times New Roman"/>
              </a:rPr>
              <a:t>- Software ML library that provides classic machine learning models and evaluation metrics. </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000"/>
              </a:spcBef>
              <a:spcAft>
                <a:spcPts val="0"/>
              </a:spcAft>
              <a:buClr>
                <a:schemeClr val="dk1"/>
              </a:buClr>
              <a:buSzPts val="1400"/>
              <a:buFont typeface="Times New Roman"/>
              <a:buChar char="●"/>
            </a:pPr>
            <a:r>
              <a:rPr b="1" lang="en-GB" sz="1400">
                <a:solidFill>
                  <a:schemeClr val="dk1"/>
                </a:solidFill>
                <a:latin typeface="Times New Roman"/>
                <a:ea typeface="Times New Roman"/>
                <a:cs typeface="Times New Roman"/>
                <a:sym typeface="Times New Roman"/>
              </a:rPr>
              <a:t>Google Colab </a:t>
            </a:r>
            <a:r>
              <a:rPr lang="en-GB" sz="1400">
                <a:solidFill>
                  <a:schemeClr val="dk1"/>
                </a:solidFill>
                <a:latin typeface="Times New Roman"/>
                <a:ea typeface="Times New Roman"/>
                <a:cs typeface="Times New Roman"/>
                <a:sym typeface="Times New Roman"/>
              </a:rPr>
              <a:t>- Used for getting GPU support while training. </a:t>
            </a:r>
            <a:endParaRPr sz="1400"/>
          </a:p>
        </p:txBody>
      </p:sp>
      <p:sp>
        <p:nvSpPr>
          <p:cNvPr id="420" name="Google Shape;420;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OBJECTIVES</a:t>
            </a:r>
            <a:endParaRPr b="1">
              <a:latin typeface="Times New Roman"/>
              <a:ea typeface="Times New Roman"/>
              <a:cs typeface="Times New Roman"/>
              <a:sym typeface="Times New Roman"/>
            </a:endParaRPr>
          </a:p>
          <a:p>
            <a:pPr indent="0" lvl="0" marL="0" rtl="0" algn="ctr">
              <a:spcBef>
                <a:spcPts val="0"/>
              </a:spcBef>
              <a:spcAft>
                <a:spcPts val="0"/>
              </a:spcAft>
              <a:buNone/>
            </a:pPr>
            <a:r>
              <a:t/>
            </a:r>
            <a:endParaRPr b="1"/>
          </a:p>
        </p:txBody>
      </p:sp>
      <p:sp>
        <p:nvSpPr>
          <p:cNvPr id="87" name="Google Shape;87;p17"/>
          <p:cNvSpPr txBox="1"/>
          <p:nvPr>
            <p:ph idx="1" type="body"/>
          </p:nvPr>
        </p:nvSpPr>
        <p:spPr>
          <a:xfrm>
            <a:off x="311700" y="830850"/>
            <a:ext cx="8520600" cy="31641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lang="en-GB" sz="1100">
                <a:solidFill>
                  <a:schemeClr val="dk1"/>
                </a:solidFill>
                <a:latin typeface="Times New Roman"/>
                <a:ea typeface="Times New Roman"/>
                <a:cs typeface="Times New Roman"/>
                <a:sym typeface="Times New Roman"/>
              </a:rPr>
              <a:t>.</a:t>
            </a:r>
            <a:br>
              <a:rPr lang="en-GB" sz="1100">
                <a:solidFill>
                  <a:schemeClr val="dk1"/>
                </a:solidFill>
                <a:latin typeface="Times New Roman"/>
                <a:ea typeface="Times New Roman"/>
                <a:cs typeface="Times New Roman"/>
                <a:sym typeface="Times New Roman"/>
              </a:rPr>
            </a:br>
            <a:endParaRPr sz="1100">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Develop an Algorithm for Real-Time Emergency Gesture Recognition </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Ensure Effective Emergency Communication </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Analyze Emergency Gesture Videos for Gesture Variations</a:t>
            </a:r>
            <a:endParaRPr sz="1400">
              <a:solidFill>
                <a:schemeClr val="dk1"/>
              </a:solidFill>
              <a:latin typeface="Times New Roman"/>
              <a:ea typeface="Times New Roman"/>
              <a:cs typeface="Times New Roman"/>
              <a:sym typeface="Times New Roman"/>
            </a:endParaRPr>
          </a:p>
          <a:p>
            <a:pPr indent="-317500" lvl="0" marL="457200" rtl="0" algn="l">
              <a:lnSpc>
                <a:spcPct val="150000"/>
              </a:lnSpc>
              <a:spcBef>
                <a:spcPts val="12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Implement Key Frame Extraction for Improved Performance</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0" lvl="0" marL="457200" rtl="0" algn="l">
              <a:lnSpc>
                <a:spcPct val="150000"/>
              </a:lnSpc>
              <a:spcBef>
                <a:spcPts val="100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1000"/>
              </a:spcAft>
              <a:buNone/>
            </a:pPr>
            <a:r>
              <a:t/>
            </a:r>
            <a:endParaRPr sz="1400">
              <a:latin typeface="Times New Roman"/>
              <a:ea typeface="Times New Roman"/>
              <a:cs typeface="Times New Roman"/>
              <a:sym typeface="Times New Roman"/>
            </a:endParaRPr>
          </a:p>
        </p:txBody>
      </p:sp>
      <p:sp>
        <p:nvSpPr>
          <p:cNvPr id="88" name="Google Shape;88;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6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PUBLICATIONS</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426" name="Google Shape;426;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427" name="Google Shape;427;p62"/>
          <p:cNvSpPr txBox="1"/>
          <p:nvPr/>
        </p:nvSpPr>
        <p:spPr>
          <a:xfrm>
            <a:off x="426275" y="1091775"/>
            <a:ext cx="7807800" cy="3284100"/>
          </a:xfrm>
          <a:prstGeom prst="rect">
            <a:avLst/>
          </a:prstGeom>
          <a:noFill/>
          <a:ln>
            <a:noFill/>
          </a:ln>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Clr>
                <a:schemeClr val="dk1"/>
              </a:buClr>
              <a:buSzPts val="1400"/>
              <a:buFont typeface="Times New Roman"/>
              <a:buAutoNum type="arabicPeriod"/>
            </a:pPr>
            <a:r>
              <a:rPr lang="en-GB">
                <a:solidFill>
                  <a:schemeClr val="dk1"/>
                </a:solidFill>
                <a:latin typeface="Times New Roman"/>
                <a:ea typeface="Times New Roman"/>
                <a:cs typeface="Times New Roman"/>
                <a:sym typeface="Times New Roman"/>
              </a:rPr>
              <a:t>Malayalam Sign Language Recognition using Machine Learning Models. (Conference Communicated).</a:t>
            </a:r>
            <a:endParaRPr>
              <a:solidFill>
                <a:schemeClr val="dk1"/>
              </a:solidFill>
              <a:latin typeface="Times New Roman"/>
              <a:ea typeface="Times New Roman"/>
              <a:cs typeface="Times New Roman"/>
              <a:sym typeface="Times New Roman"/>
            </a:endParaRPr>
          </a:p>
          <a:p>
            <a:pPr indent="-317500" lvl="0" marL="457200" rtl="0" algn="just">
              <a:lnSpc>
                <a:spcPct val="115000"/>
              </a:lnSpc>
              <a:spcBef>
                <a:spcPts val="1000"/>
              </a:spcBef>
              <a:spcAft>
                <a:spcPts val="0"/>
              </a:spcAft>
              <a:buClr>
                <a:schemeClr val="dk1"/>
              </a:buClr>
              <a:buSzPts val="1400"/>
              <a:buFont typeface="Times New Roman"/>
              <a:buAutoNum type="arabicPeriod"/>
            </a:pPr>
            <a:r>
              <a:rPr lang="en-GB">
                <a:solidFill>
                  <a:schemeClr val="dk1"/>
                </a:solidFill>
                <a:latin typeface="Times New Roman"/>
                <a:ea typeface="Times New Roman"/>
                <a:cs typeface="Times New Roman"/>
                <a:sym typeface="Times New Roman"/>
              </a:rPr>
              <a:t>HySTA-Net : A Hybrid Spatio-Temporal Attention Network for Recognition of Emergency Signs in Indian Sign Language. (</a:t>
            </a:r>
            <a:r>
              <a:rPr lang="en-GB">
                <a:solidFill>
                  <a:schemeClr val="dk1"/>
                </a:solidFill>
                <a:latin typeface="Times New Roman"/>
                <a:ea typeface="Times New Roman"/>
                <a:cs typeface="Times New Roman"/>
                <a:sym typeface="Times New Roman"/>
              </a:rPr>
              <a:t>Paperwork </a:t>
            </a:r>
            <a:r>
              <a:rPr lang="en-GB">
                <a:solidFill>
                  <a:schemeClr val="dk1"/>
                </a:solidFill>
                <a:latin typeface="Times New Roman"/>
                <a:ea typeface="Times New Roman"/>
                <a:cs typeface="Times New Roman"/>
                <a:sym typeface="Times New Roman"/>
              </a:rPr>
              <a:t>completed).</a:t>
            </a:r>
            <a:endParaRPr>
              <a:solidFill>
                <a:schemeClr val="dk1"/>
              </a:solidFill>
              <a:latin typeface="Times New Roman"/>
              <a:ea typeface="Times New Roman"/>
              <a:cs typeface="Times New Roman"/>
              <a:sym typeface="Times New Roman"/>
            </a:endParaRPr>
          </a:p>
          <a:p>
            <a:pPr indent="0" lvl="0" marL="457200" rtl="0" algn="just">
              <a:lnSpc>
                <a:spcPct val="115000"/>
              </a:lnSpc>
              <a:spcBef>
                <a:spcPts val="1000"/>
              </a:spcBef>
              <a:spcAft>
                <a:spcPts val="1000"/>
              </a:spcAft>
              <a:buNone/>
            </a:pPr>
            <a:r>
              <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6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CONTRIBUTION</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433" name="Google Shape;433;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434" name="Google Shape;434;p63"/>
          <p:cNvGraphicFramePr/>
          <p:nvPr/>
        </p:nvGraphicFramePr>
        <p:xfrm>
          <a:off x="952500" y="1809750"/>
          <a:ext cx="3000000" cy="3000000"/>
        </p:xfrm>
        <a:graphic>
          <a:graphicData uri="http://schemas.openxmlformats.org/drawingml/2006/table">
            <a:tbl>
              <a:tblPr>
                <a:noFill/>
                <a:tableStyleId>{44A9CFDF-27E7-47F5-951D-6C9FE399060A}</a:tableStyleId>
              </a:tblPr>
              <a:tblGrid>
                <a:gridCol w="3619500"/>
                <a:gridCol w="3619500"/>
              </a:tblGrid>
              <a:tr h="381000">
                <a:tc>
                  <a:txBody>
                    <a:bodyPr/>
                    <a:lstStyle/>
                    <a:p>
                      <a:pPr indent="0" lvl="0" marL="0" rtl="0" algn="l">
                        <a:spcBef>
                          <a:spcPts val="0"/>
                        </a:spcBef>
                        <a:spcAft>
                          <a:spcPts val="0"/>
                        </a:spcAft>
                        <a:buNone/>
                      </a:pPr>
                      <a:r>
                        <a:rPr b="1" lang="en-GB" sz="1500">
                          <a:latin typeface="Times New Roman"/>
                          <a:ea typeface="Times New Roman"/>
                          <a:cs typeface="Times New Roman"/>
                          <a:sym typeface="Times New Roman"/>
                        </a:rPr>
                        <a:t>NAME</a:t>
                      </a:r>
                      <a:endParaRPr b="1" sz="15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GB" sz="1500">
                          <a:latin typeface="Times New Roman"/>
                          <a:ea typeface="Times New Roman"/>
                          <a:cs typeface="Times New Roman"/>
                          <a:sym typeface="Times New Roman"/>
                        </a:rPr>
                        <a:t>CONTRIBUTION</a:t>
                      </a:r>
                      <a:endParaRPr b="1" sz="1500">
                        <a:latin typeface="Times New Roman"/>
                        <a:ea typeface="Times New Roman"/>
                        <a:cs typeface="Times New Roman"/>
                        <a:sym typeface="Times New Roman"/>
                      </a:endParaRPr>
                    </a:p>
                  </a:txBody>
                  <a:tcPr marT="91425" marB="91425" marR="91425" marL="91425"/>
                </a:tc>
              </a:tr>
              <a:tr h="381000">
                <a:tc>
                  <a:txBody>
                    <a:bodyPr/>
                    <a:lstStyle/>
                    <a:p>
                      <a:pPr indent="0" lvl="0" marL="0" rtl="0" algn="l">
                        <a:spcBef>
                          <a:spcPts val="0"/>
                        </a:spcBef>
                        <a:spcAft>
                          <a:spcPts val="0"/>
                        </a:spcAft>
                        <a:buNone/>
                      </a:pPr>
                      <a:r>
                        <a:rPr lang="en-GB" sz="1500">
                          <a:latin typeface="Times New Roman"/>
                          <a:ea typeface="Times New Roman"/>
                          <a:cs typeface="Times New Roman"/>
                          <a:sym typeface="Times New Roman"/>
                        </a:rPr>
                        <a:t>Aisha Thameem</a:t>
                      </a:r>
                      <a:endParaRPr sz="15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500">
                          <a:solidFill>
                            <a:schemeClr val="dk1"/>
                          </a:solidFill>
                          <a:latin typeface="Times New Roman"/>
                          <a:ea typeface="Times New Roman"/>
                          <a:cs typeface="Times New Roman"/>
                          <a:sym typeface="Times New Roman"/>
                        </a:rPr>
                        <a:t>HySTA-Net using 3D CNN</a:t>
                      </a:r>
                      <a:endParaRPr sz="1500">
                        <a:latin typeface="Times New Roman"/>
                        <a:ea typeface="Times New Roman"/>
                        <a:cs typeface="Times New Roman"/>
                        <a:sym typeface="Times New Roman"/>
                      </a:endParaRPr>
                    </a:p>
                  </a:txBody>
                  <a:tcPr marT="91425" marB="91425" marR="91425" marL="91425"/>
                </a:tc>
              </a:tr>
              <a:tr h="381000">
                <a:tc>
                  <a:txBody>
                    <a:bodyPr/>
                    <a:lstStyle/>
                    <a:p>
                      <a:pPr indent="0" lvl="0" marL="0" rtl="0" algn="l">
                        <a:spcBef>
                          <a:spcPts val="0"/>
                        </a:spcBef>
                        <a:spcAft>
                          <a:spcPts val="0"/>
                        </a:spcAft>
                        <a:buNone/>
                      </a:pPr>
                      <a:r>
                        <a:rPr lang="en-GB" sz="1500">
                          <a:latin typeface="Times New Roman"/>
                          <a:ea typeface="Times New Roman"/>
                          <a:cs typeface="Times New Roman"/>
                          <a:sym typeface="Times New Roman"/>
                        </a:rPr>
                        <a:t>Bhagya A Jai</a:t>
                      </a:r>
                      <a:endParaRPr sz="15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500">
                          <a:solidFill>
                            <a:schemeClr val="dk1"/>
                          </a:solidFill>
                          <a:latin typeface="Times New Roman"/>
                          <a:ea typeface="Times New Roman"/>
                          <a:cs typeface="Times New Roman"/>
                          <a:sym typeface="Times New Roman"/>
                        </a:rPr>
                        <a:t>HySTA-Net using VGG16</a:t>
                      </a:r>
                      <a:endParaRPr sz="1500">
                        <a:latin typeface="Times New Roman"/>
                        <a:ea typeface="Times New Roman"/>
                        <a:cs typeface="Times New Roman"/>
                        <a:sym typeface="Times New Roman"/>
                      </a:endParaRPr>
                    </a:p>
                  </a:txBody>
                  <a:tcPr marT="91425" marB="91425" marR="91425" marL="91425"/>
                </a:tc>
              </a:tr>
              <a:tr h="381000">
                <a:tc>
                  <a:txBody>
                    <a:bodyPr/>
                    <a:lstStyle/>
                    <a:p>
                      <a:pPr indent="0" lvl="0" marL="0" rtl="0" algn="l">
                        <a:spcBef>
                          <a:spcPts val="0"/>
                        </a:spcBef>
                        <a:spcAft>
                          <a:spcPts val="0"/>
                        </a:spcAft>
                        <a:buNone/>
                      </a:pPr>
                      <a:r>
                        <a:rPr lang="en-GB" sz="1500">
                          <a:latin typeface="Times New Roman"/>
                          <a:ea typeface="Times New Roman"/>
                          <a:cs typeface="Times New Roman"/>
                          <a:sym typeface="Times New Roman"/>
                        </a:rPr>
                        <a:t>Fathima A</a:t>
                      </a:r>
                      <a:endParaRPr sz="15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500">
                          <a:solidFill>
                            <a:schemeClr val="dk1"/>
                          </a:solidFill>
                          <a:latin typeface="Times New Roman"/>
                          <a:ea typeface="Times New Roman"/>
                          <a:cs typeface="Times New Roman"/>
                          <a:sym typeface="Times New Roman"/>
                        </a:rPr>
                        <a:t>HySTA-Net using ResNet50</a:t>
                      </a:r>
                      <a:endParaRPr sz="1500">
                        <a:latin typeface="Times New Roman"/>
                        <a:ea typeface="Times New Roman"/>
                        <a:cs typeface="Times New Roman"/>
                        <a:sym typeface="Times New Roman"/>
                      </a:endParaRPr>
                    </a:p>
                  </a:txBody>
                  <a:tcPr marT="91425" marB="91425" marR="91425" marL="91425"/>
                </a:tc>
              </a:tr>
              <a:tr h="381000">
                <a:tc>
                  <a:txBody>
                    <a:bodyPr/>
                    <a:lstStyle/>
                    <a:p>
                      <a:pPr indent="0" lvl="0" marL="0" rtl="0" algn="l">
                        <a:spcBef>
                          <a:spcPts val="0"/>
                        </a:spcBef>
                        <a:spcAft>
                          <a:spcPts val="0"/>
                        </a:spcAft>
                        <a:buNone/>
                      </a:pPr>
                      <a:r>
                        <a:rPr lang="en-GB" sz="1500">
                          <a:latin typeface="Times New Roman"/>
                          <a:ea typeface="Times New Roman"/>
                          <a:cs typeface="Times New Roman"/>
                          <a:sym typeface="Times New Roman"/>
                        </a:rPr>
                        <a:t>Uthara Sabu</a:t>
                      </a:r>
                      <a:endParaRPr sz="15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500">
                          <a:solidFill>
                            <a:schemeClr val="dk1"/>
                          </a:solidFill>
                          <a:latin typeface="Times New Roman"/>
                          <a:ea typeface="Times New Roman"/>
                          <a:cs typeface="Times New Roman"/>
                          <a:sym typeface="Times New Roman"/>
                        </a:rPr>
                        <a:t>HySTA-Net using InceptionV3</a:t>
                      </a:r>
                      <a:endParaRPr sz="1500">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REFERENCES</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440" name="Google Shape;440;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441" name="Google Shape;441;p64"/>
          <p:cNvSpPr txBox="1"/>
          <p:nvPr/>
        </p:nvSpPr>
        <p:spPr>
          <a:xfrm>
            <a:off x="437150" y="1113525"/>
            <a:ext cx="8090400" cy="3549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a:solidFill>
                  <a:schemeClr val="dk1"/>
                </a:solidFill>
                <a:latin typeface="Times New Roman"/>
                <a:ea typeface="Times New Roman"/>
                <a:cs typeface="Times New Roman"/>
                <a:sym typeface="Times New Roman"/>
              </a:rPr>
              <a:t>[1] </a:t>
            </a:r>
            <a:r>
              <a:rPr lang="en-GB">
                <a:solidFill>
                  <a:schemeClr val="dk1"/>
                </a:solidFill>
                <a:highlight>
                  <a:srgbClr val="FFFFFF"/>
                </a:highlight>
                <a:latin typeface="Times New Roman"/>
                <a:ea typeface="Times New Roman"/>
                <a:cs typeface="Times New Roman"/>
                <a:sym typeface="Times New Roman"/>
              </a:rPr>
              <a:t>G. A. Rao, P. V. V. Kishore, A. S. C. S. Sastry, D. A. Kumar, and K. Kumar, ‘‘Selfie continuous sign language recognition with neural network classifier,’’ in Proceedings of 2nd International Conference on Micro-Electronics, Electromagnetics and Telecommunications. Singapore: Springer, 2018, pp. 31–40</a:t>
            </a:r>
            <a:endParaRPr>
              <a:solidFill>
                <a:schemeClr val="dk1"/>
              </a:solidFill>
              <a:highlight>
                <a:srgbClr val="FFFFFF"/>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a:solidFill>
                <a:schemeClr val="dk1"/>
              </a:solidFill>
              <a:highlight>
                <a:srgbClr val="FFFFFF"/>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GB">
                <a:solidFill>
                  <a:schemeClr val="dk1"/>
                </a:solidFill>
                <a:highlight>
                  <a:srgbClr val="FFFFFF"/>
                </a:highlight>
                <a:latin typeface="Times New Roman"/>
                <a:ea typeface="Times New Roman"/>
                <a:cs typeface="Times New Roman"/>
                <a:sym typeface="Times New Roman"/>
              </a:rPr>
              <a:t>[2]</a:t>
            </a:r>
            <a:r>
              <a:rPr lang="en-GB">
                <a:solidFill>
                  <a:schemeClr val="dk1"/>
                </a:solidFill>
                <a:latin typeface="Times New Roman"/>
                <a:ea typeface="Times New Roman"/>
                <a:cs typeface="Times New Roman"/>
                <a:sym typeface="Times New Roman"/>
              </a:rPr>
              <a:t>  N.-T. Do, S.-H. Kim, H.-J. Yang, and G.-S. Lee, “Robust hand shape features for dynamic hand gesture recognition using multi-level feature LSTM”, Appl. Sci., vol. 10, no. 18, p. 6293, Sep. 2020.</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Clr>
                <a:schemeClr val="dk1"/>
              </a:buClr>
              <a:buSzPts val="1100"/>
              <a:buFont typeface="Arial"/>
              <a:buNone/>
            </a:pPr>
            <a:r>
              <a:rPr lang="en-GB">
                <a:solidFill>
                  <a:schemeClr val="dk1"/>
                </a:solidFill>
                <a:latin typeface="Times New Roman"/>
                <a:ea typeface="Times New Roman"/>
                <a:cs typeface="Times New Roman"/>
                <a:sym typeface="Times New Roman"/>
              </a:rPr>
              <a:t>[3]  R. Cui, H. Liu, and C. Zhang, Recurrent convolutional neural networks for continuous sign language recognition by staged optimization, in Proc. IEEE Conf. Comput. Vis. Pattern Recognit. (CVPR), Honolulu, HI, USA, Jul. 2017, pp. 73617369.</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Clr>
                <a:schemeClr val="dk1"/>
              </a:buClr>
              <a:buSzPts val="1100"/>
              <a:buFont typeface="Arial"/>
              <a:buNone/>
            </a:pPr>
            <a:r>
              <a:rPr lang="en-GB">
                <a:solidFill>
                  <a:schemeClr val="dk1"/>
                </a:solidFill>
                <a:latin typeface="Times New Roman"/>
                <a:ea typeface="Times New Roman"/>
                <a:cs typeface="Times New Roman"/>
                <a:sym typeface="Times New Roman"/>
              </a:rPr>
              <a:t>[4]  A. Elboushaki, R. Hannane, K. Afdel, and L. Koutti, “MultiD-CNN: A multi-dimensional feature learning approach based on deep convolutional networks for gesture recognition in RGB-D image sequences”, Expert Syst. Appl., vol. 139, Jan. 2020, Art. no. 112829.</a:t>
            </a:r>
            <a:endParaRPr>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6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REFERENCES</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447" name="Google Shape;447;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448" name="Google Shape;448;p65"/>
          <p:cNvSpPr txBox="1"/>
          <p:nvPr/>
        </p:nvSpPr>
        <p:spPr>
          <a:xfrm>
            <a:off x="437150" y="1113525"/>
            <a:ext cx="8090400" cy="3549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000"/>
              </a:spcBef>
              <a:spcAft>
                <a:spcPts val="0"/>
              </a:spcAft>
              <a:buNone/>
            </a:pPr>
            <a:r>
              <a:rPr lang="en-GB">
                <a:solidFill>
                  <a:schemeClr val="dk1"/>
                </a:solidFill>
                <a:latin typeface="Times New Roman"/>
                <a:ea typeface="Times New Roman"/>
                <a:cs typeface="Times New Roman"/>
                <a:sym typeface="Times New Roman"/>
              </a:rPr>
              <a:t>[5]  Y. Liao, P. Xiong, W. Min, W. Min, and J. Lu, Dynamic sign language recognition based on video sequence with BLSTM-3D residual networks, IEEE Access, vol. 7, pp. 3804438054, 2019, doi: 10.1109/ACCESS. 2019.2904749.</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rPr lang="en-GB">
                <a:solidFill>
                  <a:schemeClr val="dk1"/>
                </a:solidFill>
                <a:latin typeface="Times New Roman"/>
                <a:ea typeface="Times New Roman"/>
                <a:cs typeface="Times New Roman"/>
                <a:sym typeface="Times New Roman"/>
              </a:rPr>
              <a:t>[6]   V. John, A. Boyali, S. Mita, M. Imanishi, and N. Sanma, Deep learning based fast hand gesture recognition using representative frames, in Proc. Int. Conf. Digit. Image Comput., Techn. Appl. (DICTA), Nov. 2016, pp. 18.</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rPr lang="en-GB">
                <a:solidFill>
                  <a:schemeClr val="dk1"/>
                </a:solidFill>
                <a:latin typeface="Times New Roman"/>
                <a:ea typeface="Times New Roman"/>
                <a:cs typeface="Times New Roman"/>
                <a:sym typeface="Times New Roman"/>
              </a:rPr>
              <a:t>[7]  M. Khari, A. K. Garg, R. Gonzalez-Crespo, and E. Verdú, ‘‘Gesture recognition of RGB and RGB-D static images using convolutional neural networks,’’ Int. J. Interact. Multimedia Artif. Intell., vol. 5, no. 7, p. 22, 2019</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rPr lang="en-GB">
                <a:solidFill>
                  <a:schemeClr val="dk1"/>
                </a:solidFill>
                <a:latin typeface="Times New Roman"/>
                <a:ea typeface="Times New Roman"/>
                <a:cs typeface="Times New Roman"/>
                <a:sym typeface="Times New Roman"/>
              </a:rPr>
              <a:t>[8]   Q. M. Areeb, Maryam, M. Nadeem, R. Alroobaea and F. Anwer, "Helping Hearing-Impaired in Emergency Situations: A Deep Learning-Based Approach," in IEEE Access, vol. 10, pp. 8502-8517, 2022, doi: 10.1109/ACCESS.2022.3142918.</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6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57200" lvl="0" marL="1371600" rtl="0" algn="l">
              <a:spcBef>
                <a:spcPts val="0"/>
              </a:spcBef>
              <a:spcAft>
                <a:spcPts val="0"/>
              </a:spcAft>
              <a:buNone/>
            </a:pPr>
            <a:r>
              <a:t/>
            </a:r>
            <a:endParaRPr b="1" sz="5200">
              <a:solidFill>
                <a:schemeClr val="dk1"/>
              </a:solidFill>
              <a:latin typeface="Times New Roman"/>
              <a:ea typeface="Times New Roman"/>
              <a:cs typeface="Times New Roman"/>
              <a:sym typeface="Times New Roman"/>
            </a:endParaRPr>
          </a:p>
          <a:p>
            <a:pPr indent="0" lvl="0" marL="1828800" rtl="0" algn="l">
              <a:spcBef>
                <a:spcPts val="1200"/>
              </a:spcBef>
              <a:spcAft>
                <a:spcPts val="1200"/>
              </a:spcAft>
              <a:buNone/>
            </a:pPr>
            <a:r>
              <a:rPr b="1" lang="en-GB" sz="5200">
                <a:solidFill>
                  <a:schemeClr val="dk1"/>
                </a:solidFill>
                <a:latin typeface="Times New Roman"/>
                <a:ea typeface="Times New Roman"/>
                <a:cs typeface="Times New Roman"/>
                <a:sym typeface="Times New Roman"/>
              </a:rPr>
              <a:t>THANK YOU</a:t>
            </a:r>
            <a:endParaRPr b="1" sz="5200">
              <a:solidFill>
                <a:schemeClr val="dk1"/>
              </a:solidFill>
              <a:latin typeface="Times New Roman"/>
              <a:ea typeface="Times New Roman"/>
              <a:cs typeface="Times New Roman"/>
              <a:sym typeface="Times New Roman"/>
            </a:endParaRPr>
          </a:p>
        </p:txBody>
      </p:sp>
      <p:sp>
        <p:nvSpPr>
          <p:cNvPr id="454" name="Google Shape;454;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36875"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LITERATURE REVIEW</a:t>
            </a:r>
            <a:endParaRPr b="1">
              <a:latin typeface="Times New Roman"/>
              <a:ea typeface="Times New Roman"/>
              <a:cs typeface="Times New Roman"/>
              <a:sym typeface="Times New Roman"/>
            </a:endParaRPr>
          </a:p>
          <a:p>
            <a:pPr indent="0" lvl="0" marL="0" rtl="0" algn="ctr">
              <a:spcBef>
                <a:spcPts val="0"/>
              </a:spcBef>
              <a:spcAft>
                <a:spcPts val="0"/>
              </a:spcAft>
              <a:buNone/>
            </a:pPr>
            <a:r>
              <a:t/>
            </a:r>
            <a:endParaRPr b="1"/>
          </a:p>
        </p:txBody>
      </p:sp>
      <p:sp>
        <p:nvSpPr>
          <p:cNvPr id="94" name="Google Shape;94;p18"/>
          <p:cNvSpPr txBox="1"/>
          <p:nvPr>
            <p:ph idx="1" type="body"/>
          </p:nvPr>
        </p:nvSpPr>
        <p:spPr>
          <a:xfrm>
            <a:off x="189375" y="664800"/>
            <a:ext cx="8520600" cy="31641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lang="en-GB" sz="1100">
                <a:solidFill>
                  <a:schemeClr val="dk1"/>
                </a:solidFill>
                <a:latin typeface="Times New Roman"/>
                <a:ea typeface="Times New Roman"/>
                <a:cs typeface="Times New Roman"/>
                <a:sym typeface="Times New Roman"/>
              </a:rPr>
              <a:t>.</a:t>
            </a:r>
            <a:br>
              <a:rPr lang="en-GB" sz="1100">
                <a:solidFill>
                  <a:schemeClr val="dk1"/>
                </a:solidFill>
                <a:latin typeface="Times New Roman"/>
                <a:ea typeface="Times New Roman"/>
                <a:cs typeface="Times New Roman"/>
                <a:sym typeface="Times New Roman"/>
              </a:rPr>
            </a:br>
            <a:endParaRPr sz="11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br>
              <a:rPr lang="en-GB" sz="1100">
                <a:solidFill>
                  <a:schemeClr val="dk1"/>
                </a:solidFill>
                <a:latin typeface="Times New Roman"/>
                <a:ea typeface="Times New Roman"/>
                <a:cs typeface="Times New Roman"/>
                <a:sym typeface="Times New Roman"/>
              </a:rPr>
            </a:br>
            <a:endParaRPr sz="11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0" lvl="0" marL="457200" rtl="0" algn="l">
              <a:lnSpc>
                <a:spcPct val="150000"/>
              </a:lnSpc>
              <a:spcBef>
                <a:spcPts val="100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1000"/>
              </a:spcAft>
              <a:buNone/>
            </a:pPr>
            <a:r>
              <a:t/>
            </a:r>
            <a:endParaRPr sz="1400">
              <a:latin typeface="Times New Roman"/>
              <a:ea typeface="Times New Roman"/>
              <a:cs typeface="Times New Roman"/>
              <a:sym typeface="Times New Roman"/>
            </a:endParaRPr>
          </a:p>
        </p:txBody>
      </p:sp>
      <p:sp>
        <p:nvSpPr>
          <p:cNvPr id="95" name="Google Shape;95;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96" name="Google Shape;96;p18"/>
          <p:cNvGraphicFramePr/>
          <p:nvPr/>
        </p:nvGraphicFramePr>
        <p:xfrm>
          <a:off x="340400" y="572700"/>
          <a:ext cx="3000000" cy="3000000"/>
        </p:xfrm>
        <a:graphic>
          <a:graphicData uri="http://schemas.openxmlformats.org/drawingml/2006/table">
            <a:tbl>
              <a:tblPr>
                <a:noFill/>
                <a:tableStyleId>{44A9CFDF-27E7-47F5-951D-6C9FE399060A}</a:tableStyleId>
              </a:tblPr>
              <a:tblGrid>
                <a:gridCol w="672075"/>
                <a:gridCol w="1948200"/>
                <a:gridCol w="2704250"/>
                <a:gridCol w="3138650"/>
              </a:tblGrid>
              <a:tr h="257075">
                <a:tc>
                  <a:txBody>
                    <a:bodyPr/>
                    <a:lstStyle/>
                    <a:p>
                      <a:pPr indent="0" lvl="0" marL="0" rtl="0" algn="ctr">
                        <a:spcBef>
                          <a:spcPts val="0"/>
                        </a:spcBef>
                        <a:spcAft>
                          <a:spcPts val="0"/>
                        </a:spcAft>
                        <a:buNone/>
                      </a:pPr>
                      <a:r>
                        <a:rPr b="1" lang="en-GB">
                          <a:latin typeface="Times New Roman"/>
                          <a:ea typeface="Times New Roman"/>
                          <a:cs typeface="Times New Roman"/>
                          <a:sym typeface="Times New Roman"/>
                        </a:rPr>
                        <a:t>Sl. </a:t>
                      </a:r>
                      <a:r>
                        <a:rPr b="1" lang="en-GB">
                          <a:latin typeface="Times New Roman"/>
                          <a:ea typeface="Times New Roman"/>
                          <a:cs typeface="Times New Roman"/>
                          <a:sym typeface="Times New Roman"/>
                        </a:rPr>
                        <a:t>No</a:t>
                      </a:r>
                      <a:endParaRPr b="1">
                        <a:latin typeface="Times New Roman"/>
                        <a:ea typeface="Times New Roman"/>
                        <a:cs typeface="Times New Roman"/>
                        <a:sym typeface="Times New Roman"/>
                      </a:endParaRPr>
                    </a:p>
                  </a:txBody>
                  <a:tcPr marT="91425" marB="91425" marR="91425" marL="91425">
                    <a:solidFill>
                      <a:schemeClr val="lt2"/>
                    </a:solidFill>
                  </a:tcPr>
                </a:tc>
                <a:tc>
                  <a:txBody>
                    <a:bodyPr/>
                    <a:lstStyle/>
                    <a:p>
                      <a:pPr indent="0" lvl="0" marL="0" rtl="0" algn="ctr">
                        <a:spcBef>
                          <a:spcPts val="0"/>
                        </a:spcBef>
                        <a:spcAft>
                          <a:spcPts val="0"/>
                        </a:spcAft>
                        <a:buNone/>
                      </a:pPr>
                      <a:r>
                        <a:rPr b="1" lang="en-GB">
                          <a:latin typeface="Times New Roman"/>
                          <a:ea typeface="Times New Roman"/>
                          <a:cs typeface="Times New Roman"/>
                          <a:sym typeface="Times New Roman"/>
                        </a:rPr>
                        <a:t>Name of Author(s)</a:t>
                      </a:r>
                      <a:endParaRPr b="1">
                        <a:latin typeface="Times New Roman"/>
                        <a:ea typeface="Times New Roman"/>
                        <a:cs typeface="Times New Roman"/>
                        <a:sym typeface="Times New Roman"/>
                      </a:endParaRPr>
                    </a:p>
                  </a:txBody>
                  <a:tcPr marT="91425" marB="91425" marR="91425" marL="91425">
                    <a:solidFill>
                      <a:schemeClr val="lt2"/>
                    </a:solidFill>
                  </a:tcPr>
                </a:tc>
                <a:tc>
                  <a:txBody>
                    <a:bodyPr/>
                    <a:lstStyle/>
                    <a:p>
                      <a:pPr indent="0" lvl="0" marL="0" rtl="0" algn="ctr">
                        <a:spcBef>
                          <a:spcPts val="0"/>
                        </a:spcBef>
                        <a:spcAft>
                          <a:spcPts val="0"/>
                        </a:spcAft>
                        <a:buNone/>
                      </a:pPr>
                      <a:r>
                        <a:rPr b="1" lang="en-GB">
                          <a:latin typeface="Times New Roman"/>
                          <a:ea typeface="Times New Roman"/>
                          <a:cs typeface="Times New Roman"/>
                          <a:sym typeface="Times New Roman"/>
                        </a:rPr>
                        <a:t>Work Done</a:t>
                      </a:r>
                      <a:endParaRPr b="1">
                        <a:latin typeface="Times New Roman"/>
                        <a:ea typeface="Times New Roman"/>
                        <a:cs typeface="Times New Roman"/>
                        <a:sym typeface="Times New Roman"/>
                      </a:endParaRPr>
                    </a:p>
                  </a:txBody>
                  <a:tcPr marT="91425" marB="91425" marR="91425" marL="91425">
                    <a:solidFill>
                      <a:schemeClr val="lt2"/>
                    </a:solidFill>
                  </a:tcPr>
                </a:tc>
                <a:tc>
                  <a:txBody>
                    <a:bodyPr/>
                    <a:lstStyle/>
                    <a:p>
                      <a:pPr indent="0" lvl="0" marL="0" rtl="0" algn="ctr">
                        <a:spcBef>
                          <a:spcPts val="0"/>
                        </a:spcBef>
                        <a:spcAft>
                          <a:spcPts val="0"/>
                        </a:spcAft>
                        <a:buNone/>
                      </a:pPr>
                      <a:r>
                        <a:rPr b="1" lang="en-GB">
                          <a:latin typeface="Times New Roman"/>
                          <a:ea typeface="Times New Roman"/>
                          <a:cs typeface="Times New Roman"/>
                          <a:sym typeface="Times New Roman"/>
                        </a:rPr>
                        <a:t>Highlights/Inference</a:t>
                      </a:r>
                      <a:endParaRPr b="1">
                        <a:latin typeface="Times New Roman"/>
                        <a:ea typeface="Times New Roman"/>
                        <a:cs typeface="Times New Roman"/>
                        <a:sym typeface="Times New Roman"/>
                      </a:endParaRPr>
                    </a:p>
                  </a:txBody>
                  <a:tcPr marT="91425" marB="91425" marR="91425" marL="91425">
                    <a:solidFill>
                      <a:schemeClr val="lt2"/>
                    </a:solidFill>
                  </a:tcPr>
                </a:tc>
              </a:tr>
              <a:tr h="1074850">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1</a:t>
                      </a:r>
                      <a:endParaRPr>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Rao </a:t>
                      </a:r>
                      <a:r>
                        <a:rPr lang="en-GB">
                          <a:latin typeface="Times New Roman"/>
                          <a:ea typeface="Times New Roman"/>
                          <a:cs typeface="Times New Roman"/>
                          <a:sym typeface="Times New Roman"/>
                        </a:rPr>
                        <a:t>et al. (2018)[1</a:t>
                      </a:r>
                      <a:r>
                        <a:rPr lang="en-GB">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Neural network classifier for continuous sign language identification</a:t>
                      </a:r>
                      <a:endParaRPr>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Used selfies for sign recognition, but lacked effective temporal modeling</a:t>
                      </a:r>
                      <a:endParaRPr>
                        <a:latin typeface="Times New Roman"/>
                        <a:ea typeface="Times New Roman"/>
                        <a:cs typeface="Times New Roman"/>
                        <a:sym typeface="Times New Roman"/>
                      </a:endParaRPr>
                    </a:p>
                  </a:txBody>
                  <a:tcPr marT="91425" marB="91425" marR="91425" marL="91425"/>
                </a:tc>
              </a:tr>
              <a:tr h="1296150">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Do et al. (</a:t>
                      </a:r>
                      <a:r>
                        <a:rPr lang="en-GB">
                          <a:latin typeface="Times New Roman"/>
                          <a:ea typeface="Times New Roman"/>
                          <a:cs typeface="Times New Roman"/>
                          <a:sym typeface="Times New Roman"/>
                        </a:rPr>
                        <a:t>2020)[2</a:t>
                      </a:r>
                      <a:r>
                        <a:rPr lang="en-GB">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Multi-level feature LSTM network for dynamic gesture recognition</a:t>
                      </a:r>
                      <a:endParaRPr>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Achieved 96.07% and 94.40% accuracy for 14 and 28-class problems, but faced challenges with limited datasets</a:t>
                      </a:r>
                      <a:endParaRPr>
                        <a:latin typeface="Times New Roman"/>
                        <a:ea typeface="Times New Roman"/>
                        <a:cs typeface="Times New Roman"/>
                        <a:sym typeface="Times New Roman"/>
                      </a:endParaRPr>
                    </a:p>
                  </a:txBody>
                  <a:tcPr marT="91425" marB="91425" marR="91425" marL="91425"/>
                </a:tc>
              </a:tr>
              <a:tr h="853550">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Cui et al. </a:t>
                      </a:r>
                      <a:r>
                        <a:rPr lang="en-GB">
                          <a:solidFill>
                            <a:schemeClr val="dk1"/>
                          </a:solidFill>
                          <a:latin typeface="Times New Roman"/>
                          <a:ea typeface="Times New Roman"/>
                          <a:cs typeface="Times New Roman"/>
                          <a:sym typeface="Times New Roman"/>
                        </a:rPr>
                        <a:t>(2017)</a:t>
                      </a:r>
                      <a:r>
                        <a:rPr lang="en-GB">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Video-based recurrent CNN for continuous sign recognition</a:t>
                      </a:r>
                      <a:endParaRPr>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Improved temporal modeling but struggled with dataset limitations</a:t>
                      </a:r>
                      <a:endParaRPr>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r>
              <a:tr h="853550">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4</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Elboushaki et al. </a:t>
                      </a:r>
                      <a:r>
                        <a:rPr lang="en-GB">
                          <a:solidFill>
                            <a:schemeClr val="dk1"/>
                          </a:solidFill>
                          <a:latin typeface="Times New Roman"/>
                          <a:ea typeface="Times New Roman"/>
                          <a:cs typeface="Times New Roman"/>
                          <a:sym typeface="Times New Roman"/>
                        </a:rPr>
                        <a:t>(2020)</a:t>
                      </a:r>
                      <a:r>
                        <a:rPr lang="en-GB">
                          <a:latin typeface="Times New Roman"/>
                          <a:ea typeface="Times New Roman"/>
                          <a:cs typeface="Times New Roman"/>
                          <a:sym typeface="Times New Roman"/>
                        </a:rPr>
                        <a:t>[4]</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Combined Residual Networks (ResNets) with ConvLSTM</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Captured spatio-temporal dependencies, but computational complexity remained high</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36875"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b="1" lang="en-GB">
                <a:latin typeface="Times New Roman"/>
                <a:ea typeface="Times New Roman"/>
                <a:cs typeface="Times New Roman"/>
                <a:sym typeface="Times New Roman"/>
              </a:rPr>
              <a:t>LITERATURE REVIEW</a:t>
            </a:r>
            <a:endParaRPr b="1">
              <a:latin typeface="Times New Roman"/>
              <a:ea typeface="Times New Roman"/>
              <a:cs typeface="Times New Roman"/>
              <a:sym typeface="Times New Roman"/>
            </a:endParaRPr>
          </a:p>
          <a:p>
            <a:pPr indent="0" lvl="0" marL="0" rtl="0" algn="ctr">
              <a:spcBef>
                <a:spcPts val="0"/>
              </a:spcBef>
              <a:spcAft>
                <a:spcPts val="0"/>
              </a:spcAft>
              <a:buNone/>
            </a:pPr>
            <a:r>
              <a:t/>
            </a:r>
            <a:endParaRPr b="1"/>
          </a:p>
        </p:txBody>
      </p:sp>
      <p:sp>
        <p:nvSpPr>
          <p:cNvPr id="102" name="Google Shape;102;p19"/>
          <p:cNvSpPr txBox="1"/>
          <p:nvPr>
            <p:ph idx="1" type="body"/>
          </p:nvPr>
        </p:nvSpPr>
        <p:spPr>
          <a:xfrm>
            <a:off x="189375" y="664800"/>
            <a:ext cx="8520600" cy="31641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lang="en-GB" sz="1100">
                <a:solidFill>
                  <a:schemeClr val="dk1"/>
                </a:solidFill>
                <a:latin typeface="Times New Roman"/>
                <a:ea typeface="Times New Roman"/>
                <a:cs typeface="Times New Roman"/>
                <a:sym typeface="Times New Roman"/>
              </a:rPr>
              <a:t>.</a:t>
            </a:r>
            <a:br>
              <a:rPr lang="en-GB" sz="1100">
                <a:solidFill>
                  <a:schemeClr val="dk1"/>
                </a:solidFill>
                <a:latin typeface="Times New Roman"/>
                <a:ea typeface="Times New Roman"/>
                <a:cs typeface="Times New Roman"/>
                <a:sym typeface="Times New Roman"/>
              </a:rPr>
            </a:br>
            <a:endParaRPr sz="11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br>
              <a:rPr lang="en-GB" sz="1100">
                <a:solidFill>
                  <a:schemeClr val="dk1"/>
                </a:solidFill>
                <a:latin typeface="Times New Roman"/>
                <a:ea typeface="Times New Roman"/>
                <a:cs typeface="Times New Roman"/>
                <a:sym typeface="Times New Roman"/>
              </a:rPr>
            </a:br>
            <a:endParaRPr sz="1100">
              <a:solidFill>
                <a:schemeClr val="dk1"/>
              </a:solidFill>
              <a:latin typeface="Times New Roman"/>
              <a:ea typeface="Times New Roman"/>
              <a:cs typeface="Times New Roman"/>
              <a:sym typeface="Times New Roman"/>
            </a:endParaRPr>
          </a:p>
          <a:p>
            <a:pPr indent="0" lvl="0" marL="457200" rtl="0" algn="l">
              <a:lnSpc>
                <a:spcPct val="150000"/>
              </a:lnSpc>
              <a:spcBef>
                <a:spcPts val="1200"/>
              </a:spcBef>
              <a:spcAft>
                <a:spcPts val="0"/>
              </a:spcAft>
              <a:buNone/>
            </a:pP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0" lvl="0" marL="457200" rtl="0" algn="l">
              <a:lnSpc>
                <a:spcPct val="150000"/>
              </a:lnSpc>
              <a:spcBef>
                <a:spcPts val="100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0"/>
              </a:spcAft>
              <a:buClr>
                <a:schemeClr val="dk1"/>
              </a:buClr>
              <a:buSzPts val="1100"/>
              <a:buFont typeface="Arial"/>
              <a:buNone/>
            </a:pPr>
            <a:r>
              <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1000"/>
              </a:spcAft>
              <a:buNone/>
            </a:pPr>
            <a:r>
              <a:t/>
            </a:r>
            <a:endParaRPr sz="1400">
              <a:latin typeface="Times New Roman"/>
              <a:ea typeface="Times New Roman"/>
              <a:cs typeface="Times New Roman"/>
              <a:sym typeface="Times New Roman"/>
            </a:endParaRPr>
          </a:p>
        </p:txBody>
      </p:sp>
      <p:sp>
        <p:nvSpPr>
          <p:cNvPr id="103" name="Google Shape;103;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graphicFrame>
        <p:nvGraphicFramePr>
          <p:cNvPr id="104" name="Google Shape;104;p19"/>
          <p:cNvGraphicFramePr/>
          <p:nvPr/>
        </p:nvGraphicFramePr>
        <p:xfrm>
          <a:off x="340400" y="572700"/>
          <a:ext cx="3000000" cy="3000000"/>
        </p:xfrm>
        <a:graphic>
          <a:graphicData uri="http://schemas.openxmlformats.org/drawingml/2006/table">
            <a:tbl>
              <a:tblPr>
                <a:noFill/>
                <a:tableStyleId>{44A9CFDF-27E7-47F5-951D-6C9FE399060A}</a:tableStyleId>
              </a:tblPr>
              <a:tblGrid>
                <a:gridCol w="672075"/>
                <a:gridCol w="1948200"/>
                <a:gridCol w="2704250"/>
                <a:gridCol w="3138650"/>
              </a:tblGrid>
              <a:tr h="257075">
                <a:tc>
                  <a:txBody>
                    <a:bodyPr/>
                    <a:lstStyle/>
                    <a:p>
                      <a:pPr indent="0" lvl="0" marL="0" rtl="0" algn="ctr">
                        <a:spcBef>
                          <a:spcPts val="0"/>
                        </a:spcBef>
                        <a:spcAft>
                          <a:spcPts val="0"/>
                        </a:spcAft>
                        <a:buNone/>
                      </a:pPr>
                      <a:r>
                        <a:rPr b="1" lang="en-GB">
                          <a:latin typeface="Times New Roman"/>
                          <a:ea typeface="Times New Roman"/>
                          <a:cs typeface="Times New Roman"/>
                          <a:sym typeface="Times New Roman"/>
                        </a:rPr>
                        <a:t>Sl. No</a:t>
                      </a:r>
                      <a:endParaRPr b="1">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GB">
                          <a:latin typeface="Times New Roman"/>
                          <a:ea typeface="Times New Roman"/>
                          <a:cs typeface="Times New Roman"/>
                          <a:sym typeface="Times New Roman"/>
                        </a:rPr>
                        <a:t>Name of Author(s)</a:t>
                      </a:r>
                      <a:endParaRPr b="1">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GB">
                          <a:latin typeface="Times New Roman"/>
                          <a:ea typeface="Times New Roman"/>
                          <a:cs typeface="Times New Roman"/>
                          <a:sym typeface="Times New Roman"/>
                        </a:rPr>
                        <a:t>Work Done</a:t>
                      </a:r>
                      <a:endParaRPr b="1">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GB">
                          <a:latin typeface="Times New Roman"/>
                          <a:ea typeface="Times New Roman"/>
                          <a:cs typeface="Times New Roman"/>
                          <a:sym typeface="Times New Roman"/>
                        </a:rPr>
                        <a:t>Highlights/Inference</a:t>
                      </a:r>
                      <a:endParaRPr b="1">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solidFill>
                      <a:schemeClr val="lt2"/>
                    </a:solidFill>
                  </a:tcPr>
                </a:tc>
              </a:tr>
              <a:tr h="1074850">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5</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Liao et al. </a:t>
                      </a:r>
                      <a:r>
                        <a:rPr lang="en-GB">
                          <a:solidFill>
                            <a:schemeClr val="dk1"/>
                          </a:solidFill>
                          <a:latin typeface="Times New Roman"/>
                          <a:ea typeface="Times New Roman"/>
                          <a:cs typeface="Times New Roman"/>
                          <a:sym typeface="Times New Roman"/>
                        </a:rPr>
                        <a:t>(2019)</a:t>
                      </a:r>
                      <a:r>
                        <a:rPr lang="en-GB">
                          <a:latin typeface="Times New Roman"/>
                          <a:ea typeface="Times New Roman"/>
                          <a:cs typeface="Times New Roman"/>
                          <a:sym typeface="Times New Roman"/>
                        </a:rPr>
                        <a:t>[5]</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Proposed B3D ResNet (3D Residual ConvNet + Bi-directional LSTM)</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Effectively handled complex gestures but suffered from high computational demands</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96150">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6</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John et al. </a:t>
                      </a:r>
                      <a:r>
                        <a:rPr lang="en-GB">
                          <a:solidFill>
                            <a:schemeClr val="dk1"/>
                          </a:solidFill>
                          <a:latin typeface="Times New Roman"/>
                          <a:ea typeface="Times New Roman"/>
                          <a:cs typeface="Times New Roman"/>
                          <a:sym typeface="Times New Roman"/>
                        </a:rPr>
                        <a:t>(2016)</a:t>
                      </a:r>
                      <a:r>
                        <a:rPr lang="en-GB">
                          <a:latin typeface="Times New Roman"/>
                          <a:ea typeface="Times New Roman"/>
                          <a:cs typeface="Times New Roman"/>
                          <a:sym typeface="Times New Roman"/>
                        </a:rPr>
                        <a:t>[6]</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Frame extraction techniques for LRCN</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GB">
                          <a:latin typeface="Times New Roman"/>
                          <a:ea typeface="Times New Roman"/>
                          <a:cs typeface="Times New Roman"/>
                          <a:sym typeface="Times New Roman"/>
                        </a:rPr>
                        <a:t>Improved performance by extracting key frames (SMRF Algorithm), enhancing dynamic gesture recognition and achieved a classification accuracy of 95%.</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550">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7</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Khari et al. </a:t>
                      </a:r>
                      <a:r>
                        <a:rPr lang="en-GB">
                          <a:solidFill>
                            <a:schemeClr val="dk1"/>
                          </a:solidFill>
                          <a:latin typeface="Times New Roman"/>
                          <a:ea typeface="Times New Roman"/>
                          <a:cs typeface="Times New Roman"/>
                          <a:sym typeface="Times New Roman"/>
                        </a:rPr>
                        <a:t>(2019)</a:t>
                      </a:r>
                      <a:r>
                        <a:rPr lang="en-GB">
                          <a:latin typeface="Times New Roman"/>
                          <a:ea typeface="Times New Roman"/>
                          <a:cs typeface="Times New Roman"/>
                          <a:sym typeface="Times New Roman"/>
                        </a:rPr>
                        <a:t>[7]</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Used VGG-19 for static ASL recognition</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Achieved 94.8% accuracy but ineffective for dynamic gestures.</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550">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8</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a:latin typeface="Times New Roman"/>
                          <a:ea typeface="Times New Roman"/>
                          <a:cs typeface="Times New Roman"/>
                          <a:sym typeface="Times New Roman"/>
                        </a:rPr>
                        <a:t>Qazi </a:t>
                      </a:r>
                      <a:r>
                        <a:rPr lang="en-GB">
                          <a:latin typeface="Times New Roman"/>
                          <a:ea typeface="Times New Roman"/>
                          <a:cs typeface="Times New Roman"/>
                          <a:sym typeface="Times New Roman"/>
                        </a:rPr>
                        <a:t>Mohammad Areeb</a:t>
                      </a:r>
                      <a:r>
                        <a:rPr lang="en-GB">
                          <a:latin typeface="Times New Roman"/>
                          <a:ea typeface="Times New Roman"/>
                          <a:cs typeface="Times New Roman"/>
                          <a:sym typeface="Times New Roman"/>
                        </a:rPr>
                        <a:t> et al. (2022)[8]</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Used VGG-16 for spatial feature extraction + LSTM for temporal modeling </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Designed to improve ISL emergency sign recognition by capturing both spatial and temporal features effectively</a:t>
                      </a:r>
                      <a:endParaRPr>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2743200" rtl="0" algn="l">
              <a:spcBef>
                <a:spcPts val="0"/>
              </a:spcBef>
              <a:spcAft>
                <a:spcPts val="0"/>
              </a:spcAft>
              <a:buNone/>
            </a:pPr>
            <a:r>
              <a:rPr b="1" lang="en-GB">
                <a:latin typeface="Times New Roman"/>
                <a:ea typeface="Times New Roman"/>
                <a:cs typeface="Times New Roman"/>
                <a:sym typeface="Times New Roman"/>
              </a:rPr>
              <a:t>RESEARCH GAP</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10" name="Google Shape;110;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120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Static gesture methods lack robust temporal modeling for dynamic gestures.</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Small, limited datasets hinder generalization.</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High computational cost in 3D CNNs limits real-time deployment.</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Long-term temporal dependencies are not effectively captured.</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Reliance on additional sensor data reduces practical applicability.</a:t>
            </a:r>
            <a:br>
              <a:rPr lang="en-GB" sz="1400">
                <a:solidFill>
                  <a:schemeClr val="dk1"/>
                </a:solidFill>
                <a:latin typeface="Times New Roman"/>
                <a:ea typeface="Times New Roman"/>
                <a:cs typeface="Times New Roman"/>
                <a:sym typeface="Times New Roman"/>
              </a:rPr>
            </a:b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Char char="●"/>
            </a:pPr>
            <a:r>
              <a:rPr lang="en-GB" sz="1400">
                <a:solidFill>
                  <a:schemeClr val="dk1"/>
                </a:solidFill>
                <a:latin typeface="Times New Roman"/>
                <a:ea typeface="Times New Roman"/>
                <a:cs typeface="Times New Roman"/>
                <a:sym typeface="Times New Roman"/>
              </a:rPr>
              <a:t>Underexplored integration of multi-head attention for spatio-temporal enhancement.</a:t>
            </a:r>
            <a:endParaRPr sz="1400">
              <a:solidFill>
                <a:schemeClr val="dk1"/>
              </a:solidFill>
              <a:latin typeface="Times New Roman"/>
              <a:ea typeface="Times New Roman"/>
              <a:cs typeface="Times New Roman"/>
              <a:sym typeface="Times New Roman"/>
            </a:endParaRPr>
          </a:p>
          <a:p>
            <a:pPr indent="0" lvl="0" marL="0" rtl="0" algn="l">
              <a:lnSpc>
                <a:spcPct val="150000"/>
              </a:lnSpc>
              <a:spcBef>
                <a:spcPts val="1200"/>
              </a:spcBef>
              <a:spcAft>
                <a:spcPts val="1200"/>
              </a:spcAft>
              <a:buNone/>
            </a:pPr>
            <a:r>
              <a:t/>
            </a:r>
            <a:endParaRPr>
              <a:solidFill>
                <a:schemeClr val="accent2"/>
              </a:solidFill>
              <a:latin typeface="Times New Roman"/>
              <a:ea typeface="Times New Roman"/>
              <a:cs typeface="Times New Roman"/>
              <a:sym typeface="Times New Roman"/>
            </a:endParaRPr>
          </a:p>
        </p:txBody>
      </p:sp>
      <p:sp>
        <p:nvSpPr>
          <p:cNvPr id="111" name="Google Shape;11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61200" y="118800"/>
            <a:ext cx="8520600" cy="572700"/>
          </a:xfrm>
          <a:prstGeom prst="rect">
            <a:avLst/>
          </a:prstGeom>
        </p:spPr>
        <p:txBody>
          <a:bodyPr anchorCtr="0" anchor="t" bIns="91425" lIns="91425" spcFirstLastPara="1" rIns="91425" wrap="square" tIns="91425">
            <a:normAutofit fontScale="90000"/>
          </a:bodyPr>
          <a:lstStyle/>
          <a:p>
            <a:pPr indent="457200" lvl="0" marL="2743200" rtl="0" algn="l">
              <a:spcBef>
                <a:spcPts val="0"/>
              </a:spcBef>
              <a:spcAft>
                <a:spcPts val="0"/>
              </a:spcAft>
              <a:buNone/>
            </a:pPr>
            <a:r>
              <a:rPr b="1" lang="en-GB">
                <a:latin typeface="Times New Roman"/>
                <a:ea typeface="Times New Roman"/>
                <a:cs typeface="Times New Roman"/>
                <a:sym typeface="Times New Roman"/>
              </a:rPr>
              <a:t>METHODOLOGY</a:t>
            </a:r>
            <a:endParaRPr b="1">
              <a:latin typeface="Times New Roman"/>
              <a:ea typeface="Times New Roman"/>
              <a:cs typeface="Times New Roman"/>
              <a:sym typeface="Times New Roman"/>
            </a:endParaRPr>
          </a:p>
        </p:txBody>
      </p:sp>
      <p:sp>
        <p:nvSpPr>
          <p:cNvPr id="117" name="Google Shape;117;p21"/>
          <p:cNvSpPr txBox="1"/>
          <p:nvPr>
            <p:ph type="title"/>
          </p:nvPr>
        </p:nvSpPr>
        <p:spPr>
          <a:xfrm>
            <a:off x="361200" y="6915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a:latin typeface="Times New Roman"/>
                <a:ea typeface="Times New Roman"/>
                <a:cs typeface="Times New Roman"/>
                <a:sym typeface="Times New Roman"/>
              </a:rPr>
              <a:t>Proposed System </a:t>
            </a:r>
            <a:r>
              <a:rPr b="1" lang="en-GB" sz="1800">
                <a:latin typeface="Times New Roman"/>
                <a:ea typeface="Times New Roman"/>
                <a:cs typeface="Times New Roman"/>
                <a:sym typeface="Times New Roman"/>
              </a:rPr>
              <a:t>Architecture of HySTA-Net</a:t>
            </a:r>
            <a:r>
              <a:rPr lang="en-GB" sz="1800"/>
              <a:t> </a:t>
            </a:r>
            <a:endParaRPr sz="1800"/>
          </a:p>
        </p:txBody>
      </p:sp>
      <p:sp>
        <p:nvSpPr>
          <p:cNvPr id="118" name="Google Shape;118;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19" name="Google Shape;119;p21" title="FINALARCHI-Proposed architecture (2).png"/>
          <p:cNvPicPr preferRelativeResize="0"/>
          <p:nvPr/>
        </p:nvPicPr>
        <p:blipFill rotWithShape="1">
          <a:blip r:embed="rId3">
            <a:alphaModFix/>
          </a:blip>
          <a:srcRect b="2758" l="6803" r="0" t="16569"/>
          <a:stretch/>
        </p:blipFill>
        <p:spPr>
          <a:xfrm>
            <a:off x="361200" y="1068525"/>
            <a:ext cx="8111724" cy="4074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